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74" r:id="rId9"/>
    <p:sldId id="263" r:id="rId10"/>
    <p:sldId id="264" r:id="rId11"/>
    <p:sldId id="265" r:id="rId12"/>
    <p:sldId id="266" r:id="rId13"/>
    <p:sldId id="267" r:id="rId14"/>
    <p:sldId id="268" r:id="rId15"/>
    <p:sldId id="272" r:id="rId16"/>
    <p:sldId id="273" r:id="rId17"/>
    <p:sldId id="275" r:id="rId18"/>
    <p:sldId id="269" r:id="rId19"/>
    <p:sldId id="270" r:id="rId20"/>
    <p:sldId id="271" r:id="rId21"/>
  </p:sldIdLst>
  <p:sldSz cx="18288000" cy="10287000"/>
  <p:notesSz cx="6858000" cy="9144000"/>
  <p:embeddedFontLst>
    <p:embeddedFont>
      <p:font typeface="Calibri" panose="020F0502020204030204" pitchFamily="34" charset="0"/>
      <p:regular r:id="rId23"/>
      <p:bold r:id="rId24"/>
      <p:italic r:id="rId25"/>
      <p:boldItalic r:id="rId26"/>
    </p:embeddedFont>
    <p:embeddedFont>
      <p:font typeface="Open Sans" panose="020B0606030504020204" pitchFamily="34" charset="0"/>
      <p:regular r:id="rId27"/>
      <p:bold r:id="rId28"/>
      <p:italic r:id="rId29"/>
      <p:boldItalic r:id="rId30"/>
    </p:embeddedFont>
    <p:embeddedFont>
      <p:font typeface="Open Sans Bold" panose="020B0806030504020204"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AC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3" d="100"/>
          <a:sy n="73" d="100"/>
        </p:scale>
        <p:origin x="59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89067C-003E-4B80-A5C1-9CB1E7942DF5}" type="datetimeFigureOut">
              <a:rPr lang="pl-PL" smtClean="0"/>
              <a:t>24.10.2023</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A59815-1F4A-472C-B3E7-BB8273E9A750}" type="slidenum">
              <a:rPr lang="pl-PL" smtClean="0"/>
              <a:t>‹#›</a:t>
            </a:fld>
            <a:endParaRPr lang="pl-PL"/>
          </a:p>
        </p:txBody>
      </p:sp>
    </p:spTree>
    <p:extLst>
      <p:ext uri="{BB962C8B-B14F-4D97-AF65-F5344CB8AC3E}">
        <p14:creationId xmlns:p14="http://schemas.microsoft.com/office/powerpoint/2010/main" val="1496297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7EA59815-1F4A-472C-B3E7-BB8273E9A750}" type="slidenum">
              <a:rPr lang="pl-PL" smtClean="0"/>
              <a:t>17</a:t>
            </a:fld>
            <a:endParaRPr lang="pl-PL"/>
          </a:p>
        </p:txBody>
      </p:sp>
    </p:spTree>
    <p:extLst>
      <p:ext uri="{BB962C8B-B14F-4D97-AF65-F5344CB8AC3E}">
        <p14:creationId xmlns:p14="http://schemas.microsoft.com/office/powerpoint/2010/main" val="1134538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2.jpe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4ED53175-AE45-1606-C61E-D99750ADA2CE}"/>
              </a:ext>
            </a:extLst>
          </p:cNvPr>
          <p:cNvSpPr/>
          <p:nvPr/>
        </p:nvSpPr>
        <p:spPr>
          <a:xfrm>
            <a:off x="-38100" y="2171700"/>
            <a:ext cx="18326100" cy="8115300"/>
          </a:xfrm>
          <a:prstGeom prst="rect">
            <a:avLst/>
          </a:prstGeom>
          <a:solidFill>
            <a:srgbClr val="2CACE6"/>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pl-PL"/>
          </a:p>
        </p:txBody>
      </p:sp>
      <p:sp>
        <p:nvSpPr>
          <p:cNvPr id="6" name="Freeform 6"/>
          <p:cNvSpPr/>
          <p:nvPr/>
        </p:nvSpPr>
        <p:spPr>
          <a:xfrm>
            <a:off x="8402098" y="115868"/>
            <a:ext cx="1680059" cy="1825664"/>
          </a:xfrm>
          <a:custGeom>
            <a:avLst/>
            <a:gdLst/>
            <a:ahLst/>
            <a:cxnLst/>
            <a:rect l="l" t="t" r="r" b="b"/>
            <a:pathLst>
              <a:path w="1680059" h="1825664">
                <a:moveTo>
                  <a:pt x="0" y="0"/>
                </a:moveTo>
                <a:lnTo>
                  <a:pt x="1680059" y="0"/>
                </a:lnTo>
                <a:lnTo>
                  <a:pt x="1680059" y="1825664"/>
                </a:lnTo>
                <a:lnTo>
                  <a:pt x="0" y="1825664"/>
                </a:lnTo>
                <a:lnTo>
                  <a:pt x="0" y="0"/>
                </a:lnTo>
                <a:close/>
              </a:path>
            </a:pathLst>
          </a:custGeom>
          <a:blipFill>
            <a:blip r:embed="rId2"/>
            <a:stretch>
              <a:fillRect/>
            </a:stretch>
          </a:blipFill>
        </p:spPr>
        <p:txBody>
          <a:bodyPr/>
          <a:lstStyle/>
          <a:p>
            <a:endParaRPr lang="pl-PL"/>
          </a:p>
        </p:txBody>
      </p:sp>
      <p:sp>
        <p:nvSpPr>
          <p:cNvPr id="7" name="Freeform 7"/>
          <p:cNvSpPr/>
          <p:nvPr/>
        </p:nvSpPr>
        <p:spPr>
          <a:xfrm>
            <a:off x="1028700" y="231736"/>
            <a:ext cx="4069346" cy="1593928"/>
          </a:xfrm>
          <a:custGeom>
            <a:avLst/>
            <a:gdLst/>
            <a:ahLst/>
            <a:cxnLst/>
            <a:rect l="l" t="t" r="r" b="b"/>
            <a:pathLst>
              <a:path w="4069346" h="1593928">
                <a:moveTo>
                  <a:pt x="0" y="0"/>
                </a:moveTo>
                <a:lnTo>
                  <a:pt x="4069346" y="0"/>
                </a:lnTo>
                <a:lnTo>
                  <a:pt x="4069346" y="1593928"/>
                </a:lnTo>
                <a:lnTo>
                  <a:pt x="0" y="1593928"/>
                </a:lnTo>
                <a:lnTo>
                  <a:pt x="0" y="0"/>
                </a:lnTo>
                <a:close/>
              </a:path>
            </a:pathLst>
          </a:custGeom>
          <a:blipFill>
            <a:blip r:embed="rId3"/>
            <a:stretch>
              <a:fillRect/>
            </a:stretch>
          </a:blipFill>
        </p:spPr>
        <p:txBody>
          <a:bodyPr/>
          <a:lstStyle/>
          <a:p>
            <a:endParaRPr lang="pl-PL"/>
          </a:p>
        </p:txBody>
      </p:sp>
      <p:sp>
        <p:nvSpPr>
          <p:cNvPr id="8" name="TextBox 8"/>
          <p:cNvSpPr txBox="1"/>
          <p:nvPr/>
        </p:nvSpPr>
        <p:spPr>
          <a:xfrm>
            <a:off x="3137644" y="5747905"/>
            <a:ext cx="12208966" cy="2644827"/>
          </a:xfrm>
          <a:prstGeom prst="rect">
            <a:avLst/>
          </a:prstGeom>
        </p:spPr>
        <p:txBody>
          <a:bodyPr lIns="0" tIns="0" rIns="0" bIns="0" rtlCol="0" anchor="t">
            <a:spAutoFit/>
          </a:bodyPr>
          <a:lstStyle/>
          <a:p>
            <a:pPr algn="ctr">
              <a:lnSpc>
                <a:spcPts val="10920"/>
              </a:lnSpc>
            </a:pPr>
            <a:r>
              <a:rPr lang="pl-PL" sz="6000" dirty="0">
                <a:solidFill>
                  <a:srgbClr val="0D1B9B"/>
                </a:solidFill>
                <a:latin typeface="Open Sans Bold"/>
              </a:rPr>
              <a:t>Erasmus+ learning program for </a:t>
            </a:r>
            <a:r>
              <a:rPr lang="pl-PL" sz="6000" dirty="0" err="1">
                <a:solidFill>
                  <a:srgbClr val="0D1B9B"/>
                </a:solidFill>
                <a:latin typeface="Open Sans Bold"/>
              </a:rPr>
              <a:t>group</a:t>
            </a:r>
            <a:r>
              <a:rPr lang="pl-PL" sz="6000" dirty="0">
                <a:solidFill>
                  <a:srgbClr val="0D1B9B"/>
                </a:solidFill>
                <a:latin typeface="Open Sans Bold"/>
              </a:rPr>
              <a:t> </a:t>
            </a:r>
            <a:r>
              <a:rPr lang="pl-PL" sz="6000" dirty="0" err="1">
                <a:solidFill>
                  <a:srgbClr val="0D1B9B"/>
                </a:solidFill>
                <a:latin typeface="Open Sans Bold"/>
              </a:rPr>
              <a:t>activities</a:t>
            </a:r>
            <a:endParaRPr lang="en-US" sz="6000" dirty="0">
              <a:solidFill>
                <a:srgbClr val="0D1B9B"/>
              </a:solidFill>
              <a:latin typeface="Open Sans Bold"/>
            </a:endParaRPr>
          </a:p>
        </p:txBody>
      </p:sp>
      <p:sp>
        <p:nvSpPr>
          <p:cNvPr id="9" name="TextBox 9"/>
          <p:cNvSpPr txBox="1"/>
          <p:nvPr/>
        </p:nvSpPr>
        <p:spPr>
          <a:xfrm>
            <a:off x="1260053" y="2801912"/>
            <a:ext cx="15767893" cy="2704395"/>
          </a:xfrm>
          <a:prstGeom prst="rect">
            <a:avLst/>
          </a:prstGeom>
        </p:spPr>
        <p:txBody>
          <a:bodyPr lIns="0" tIns="0" rIns="0" bIns="0" rtlCol="0" anchor="t">
            <a:spAutoFit/>
          </a:bodyPr>
          <a:lstStyle/>
          <a:p>
            <a:pPr algn="ctr">
              <a:lnSpc>
                <a:spcPts val="10920"/>
              </a:lnSpc>
            </a:pPr>
            <a:r>
              <a:rPr lang="pl-PL" sz="6000" dirty="0">
                <a:solidFill>
                  <a:srgbClr val="FFFFFF"/>
                </a:solidFill>
                <a:latin typeface="Open Sans Bold"/>
              </a:rPr>
              <a:t>Program edukacyjny dla mobilności grupowych</a:t>
            </a:r>
            <a:endParaRPr lang="en-US" sz="6000" dirty="0">
              <a:solidFill>
                <a:srgbClr val="FFFFFF"/>
              </a:solidFill>
              <a:latin typeface="Open Sans Bold"/>
            </a:endParaRPr>
          </a:p>
        </p:txBody>
      </p:sp>
      <p:sp>
        <p:nvSpPr>
          <p:cNvPr id="3" name="pole tekstowe 2">
            <a:extLst>
              <a:ext uri="{FF2B5EF4-FFF2-40B4-BE49-F238E27FC236}">
                <a16:creationId xmlns:a16="http://schemas.microsoft.com/office/drawing/2014/main" id="{693A96BC-8720-D2A4-1916-1452AE70E7E0}"/>
              </a:ext>
            </a:extLst>
          </p:cNvPr>
          <p:cNvSpPr txBox="1"/>
          <p:nvPr/>
        </p:nvSpPr>
        <p:spPr>
          <a:xfrm>
            <a:off x="13335000" y="9009352"/>
            <a:ext cx="4800600" cy="369332"/>
          </a:xfrm>
          <a:prstGeom prst="rect">
            <a:avLst/>
          </a:prstGeom>
          <a:noFill/>
        </p:spPr>
        <p:txBody>
          <a:bodyPr wrap="square">
            <a:spAutoFit/>
          </a:bodyPr>
          <a:lstStyle/>
          <a:p>
            <a:r>
              <a:rPr lang="pl-PL" dirty="0"/>
              <a:t>Nr projektu: 2022-1-PL01-KA121-SCH-000066901</a:t>
            </a:r>
          </a:p>
        </p:txBody>
      </p:sp>
      <p:sp>
        <p:nvSpPr>
          <p:cNvPr id="11" name="pole tekstowe 10">
            <a:extLst>
              <a:ext uri="{FF2B5EF4-FFF2-40B4-BE49-F238E27FC236}">
                <a16:creationId xmlns:a16="http://schemas.microsoft.com/office/drawing/2014/main" id="{BF01FE0E-B5EC-9422-1574-C92A8DC3FF82}"/>
              </a:ext>
            </a:extLst>
          </p:cNvPr>
          <p:cNvSpPr txBox="1"/>
          <p:nvPr/>
        </p:nvSpPr>
        <p:spPr>
          <a:xfrm>
            <a:off x="13335000" y="9424186"/>
            <a:ext cx="3810000" cy="369332"/>
          </a:xfrm>
          <a:prstGeom prst="rect">
            <a:avLst/>
          </a:prstGeom>
          <a:noFill/>
        </p:spPr>
        <p:txBody>
          <a:bodyPr wrap="square">
            <a:spAutoFit/>
          </a:bodyPr>
          <a:lstStyle/>
          <a:p>
            <a:r>
              <a:rPr lang="pl-PL" dirty="0"/>
              <a:t>ID mobilności : 66901-MOBGRP-00001</a:t>
            </a:r>
          </a:p>
        </p:txBody>
      </p:sp>
      <p:pic>
        <p:nvPicPr>
          <p:cNvPr id="13" name="Obraz 12">
            <a:extLst>
              <a:ext uri="{FF2B5EF4-FFF2-40B4-BE49-F238E27FC236}">
                <a16:creationId xmlns:a16="http://schemas.microsoft.com/office/drawing/2014/main" id="{C2F3AD49-6365-A728-4551-5DD3387DB6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39417" y="277432"/>
            <a:ext cx="4308937" cy="1548232"/>
          </a:xfrm>
          <a:prstGeom prst="rect">
            <a:avLst/>
          </a:prstGeom>
        </p:spPr>
      </p:pic>
      <p:pic>
        <p:nvPicPr>
          <p:cNvPr id="15" name="Obraz 14">
            <a:extLst>
              <a:ext uri="{FF2B5EF4-FFF2-40B4-BE49-F238E27FC236}">
                <a16:creationId xmlns:a16="http://schemas.microsoft.com/office/drawing/2014/main" id="{E63A3BAA-95A3-7115-EA52-D98B51CDFE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90195" y="231736"/>
            <a:ext cx="2489609" cy="168650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rostokąt 16">
            <a:extLst>
              <a:ext uri="{FF2B5EF4-FFF2-40B4-BE49-F238E27FC236}">
                <a16:creationId xmlns:a16="http://schemas.microsoft.com/office/drawing/2014/main" id="{C1745761-52CC-CF73-3D71-223AAE2DBA59}"/>
              </a:ext>
            </a:extLst>
          </p:cNvPr>
          <p:cNvSpPr/>
          <p:nvPr/>
        </p:nvSpPr>
        <p:spPr>
          <a:xfrm>
            <a:off x="-38100" y="2476500"/>
            <a:ext cx="18326100" cy="7810500"/>
          </a:xfrm>
          <a:prstGeom prst="rect">
            <a:avLst/>
          </a:prstGeom>
          <a:solidFill>
            <a:srgbClr val="2CACE6"/>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pl-PL"/>
          </a:p>
        </p:txBody>
      </p:sp>
      <p:sp>
        <p:nvSpPr>
          <p:cNvPr id="5" name="Freeform 5"/>
          <p:cNvSpPr/>
          <p:nvPr/>
        </p:nvSpPr>
        <p:spPr>
          <a:xfrm>
            <a:off x="12944174" y="159370"/>
            <a:ext cx="4315126" cy="1666294"/>
          </a:xfrm>
          <a:custGeom>
            <a:avLst/>
            <a:gdLst/>
            <a:ahLst/>
            <a:cxnLst/>
            <a:rect l="l" t="t" r="r" b="b"/>
            <a:pathLst>
              <a:path w="4315126" h="1666294">
                <a:moveTo>
                  <a:pt x="0" y="0"/>
                </a:moveTo>
                <a:lnTo>
                  <a:pt x="4315126" y="0"/>
                </a:lnTo>
                <a:lnTo>
                  <a:pt x="4315126" y="1666294"/>
                </a:lnTo>
                <a:lnTo>
                  <a:pt x="0" y="1666294"/>
                </a:lnTo>
                <a:lnTo>
                  <a:pt x="0" y="0"/>
                </a:lnTo>
                <a:close/>
              </a:path>
            </a:pathLst>
          </a:custGeom>
          <a:blipFill>
            <a:blip r:embed="rId2"/>
            <a:stretch>
              <a:fillRect/>
            </a:stretch>
          </a:blipFill>
        </p:spPr>
        <p:txBody>
          <a:bodyPr/>
          <a:lstStyle/>
          <a:p>
            <a:endParaRPr lang="pl-PL"/>
          </a:p>
        </p:txBody>
      </p:sp>
      <p:sp>
        <p:nvSpPr>
          <p:cNvPr id="6" name="Freeform 6"/>
          <p:cNvSpPr/>
          <p:nvPr/>
        </p:nvSpPr>
        <p:spPr>
          <a:xfrm>
            <a:off x="8402098" y="115868"/>
            <a:ext cx="1680059" cy="1825664"/>
          </a:xfrm>
          <a:custGeom>
            <a:avLst/>
            <a:gdLst/>
            <a:ahLst/>
            <a:cxnLst/>
            <a:rect l="l" t="t" r="r" b="b"/>
            <a:pathLst>
              <a:path w="1680059" h="1825664">
                <a:moveTo>
                  <a:pt x="0" y="0"/>
                </a:moveTo>
                <a:lnTo>
                  <a:pt x="1680059" y="0"/>
                </a:lnTo>
                <a:lnTo>
                  <a:pt x="1680059" y="1825664"/>
                </a:lnTo>
                <a:lnTo>
                  <a:pt x="0" y="1825664"/>
                </a:lnTo>
                <a:lnTo>
                  <a:pt x="0" y="0"/>
                </a:lnTo>
                <a:close/>
              </a:path>
            </a:pathLst>
          </a:custGeom>
          <a:blipFill>
            <a:blip r:embed="rId3"/>
            <a:stretch>
              <a:fillRect/>
            </a:stretch>
          </a:blipFill>
        </p:spPr>
        <p:txBody>
          <a:bodyPr/>
          <a:lstStyle/>
          <a:p>
            <a:endParaRPr lang="pl-PL"/>
          </a:p>
        </p:txBody>
      </p:sp>
      <p:sp>
        <p:nvSpPr>
          <p:cNvPr id="7" name="Freeform 7"/>
          <p:cNvSpPr/>
          <p:nvPr/>
        </p:nvSpPr>
        <p:spPr>
          <a:xfrm>
            <a:off x="1028700" y="231736"/>
            <a:ext cx="4069346" cy="1593928"/>
          </a:xfrm>
          <a:custGeom>
            <a:avLst/>
            <a:gdLst/>
            <a:ahLst/>
            <a:cxnLst/>
            <a:rect l="l" t="t" r="r" b="b"/>
            <a:pathLst>
              <a:path w="4069346" h="1593928">
                <a:moveTo>
                  <a:pt x="0" y="0"/>
                </a:moveTo>
                <a:lnTo>
                  <a:pt x="4069346" y="0"/>
                </a:lnTo>
                <a:lnTo>
                  <a:pt x="4069346" y="1593928"/>
                </a:lnTo>
                <a:lnTo>
                  <a:pt x="0" y="1593928"/>
                </a:lnTo>
                <a:lnTo>
                  <a:pt x="0" y="0"/>
                </a:lnTo>
                <a:close/>
              </a:path>
            </a:pathLst>
          </a:custGeom>
          <a:blipFill>
            <a:blip r:embed="rId4"/>
            <a:stretch>
              <a:fillRect/>
            </a:stretch>
          </a:blipFill>
        </p:spPr>
        <p:txBody>
          <a:bodyPr/>
          <a:lstStyle/>
          <a:p>
            <a:endParaRPr lang="pl-PL"/>
          </a:p>
        </p:txBody>
      </p:sp>
      <p:sp>
        <p:nvSpPr>
          <p:cNvPr id="14" name="Freeform 14"/>
          <p:cNvSpPr/>
          <p:nvPr/>
        </p:nvSpPr>
        <p:spPr>
          <a:xfrm>
            <a:off x="12327025" y="2757664"/>
            <a:ext cx="4513176" cy="7384436"/>
          </a:xfrm>
          <a:custGeom>
            <a:avLst/>
            <a:gdLst/>
            <a:ahLst/>
            <a:cxnLst/>
            <a:rect l="l" t="t" r="r" b="b"/>
            <a:pathLst>
              <a:path w="4657605" h="7776254">
                <a:moveTo>
                  <a:pt x="0" y="0"/>
                </a:moveTo>
                <a:lnTo>
                  <a:pt x="4657605" y="0"/>
                </a:lnTo>
                <a:lnTo>
                  <a:pt x="4657605" y="7776254"/>
                </a:lnTo>
                <a:lnTo>
                  <a:pt x="0" y="7776254"/>
                </a:lnTo>
                <a:lnTo>
                  <a:pt x="0" y="0"/>
                </a:lnTo>
                <a:close/>
              </a:path>
            </a:pathLst>
          </a:custGeom>
          <a:blipFill>
            <a:blip r:embed="rId5"/>
            <a:stretch>
              <a:fillRect t="-3240" b="-3240"/>
            </a:stretch>
          </a:blipFill>
        </p:spPr>
        <p:txBody>
          <a:bodyPr/>
          <a:lstStyle/>
          <a:p>
            <a:endParaRPr lang="pl-PL"/>
          </a:p>
        </p:txBody>
      </p:sp>
      <p:sp>
        <p:nvSpPr>
          <p:cNvPr id="15" name="TextBox 15"/>
          <p:cNvSpPr txBox="1"/>
          <p:nvPr/>
        </p:nvSpPr>
        <p:spPr>
          <a:xfrm>
            <a:off x="909920" y="2757664"/>
            <a:ext cx="9324637" cy="2277108"/>
          </a:xfrm>
          <a:prstGeom prst="rect">
            <a:avLst/>
          </a:prstGeom>
        </p:spPr>
        <p:txBody>
          <a:bodyPr lIns="0" tIns="0" rIns="0" bIns="0" rtlCol="0" anchor="t">
            <a:spAutoFit/>
          </a:bodyPr>
          <a:lstStyle/>
          <a:p>
            <a:pPr algn="ctr">
              <a:lnSpc>
                <a:spcPts val="3640"/>
              </a:lnSpc>
            </a:pPr>
            <a:r>
              <a:rPr lang="en-US" sz="2600" dirty="0" err="1">
                <a:solidFill>
                  <a:srgbClr val="FFFFFF"/>
                </a:solidFill>
                <a:latin typeface="Open Sans Bold"/>
              </a:rPr>
              <a:t>Mieliśmy</a:t>
            </a:r>
            <a:r>
              <a:rPr lang="en-US" sz="2600" dirty="0">
                <a:solidFill>
                  <a:srgbClr val="FFFFFF"/>
                </a:solidFill>
                <a:latin typeface="Open Sans Bold"/>
              </a:rPr>
              <a:t> </a:t>
            </a:r>
            <a:r>
              <a:rPr lang="en-US" sz="2600" dirty="0" err="1">
                <a:solidFill>
                  <a:srgbClr val="FFFFFF"/>
                </a:solidFill>
                <a:latin typeface="Open Sans Bold"/>
              </a:rPr>
              <a:t>okazję</a:t>
            </a:r>
            <a:r>
              <a:rPr lang="en-US" sz="2600" dirty="0">
                <a:solidFill>
                  <a:srgbClr val="FFFFFF"/>
                </a:solidFill>
                <a:latin typeface="Open Sans Bold"/>
              </a:rPr>
              <a:t> </a:t>
            </a:r>
            <a:r>
              <a:rPr lang="pl-PL" sz="2600" dirty="0">
                <a:solidFill>
                  <a:srgbClr val="FFFFFF"/>
                </a:solidFill>
                <a:latin typeface="Open Sans Bold"/>
              </a:rPr>
              <a:t>odwiedzić</a:t>
            </a:r>
            <a:r>
              <a:rPr lang="en-US" sz="2600" dirty="0">
                <a:solidFill>
                  <a:srgbClr val="FFFFFF"/>
                </a:solidFill>
                <a:latin typeface="Open Sans Bold"/>
              </a:rPr>
              <a:t> </a:t>
            </a:r>
            <a:r>
              <a:rPr lang="en-US" sz="2600" dirty="0" err="1">
                <a:solidFill>
                  <a:srgbClr val="FFFFFF"/>
                </a:solidFill>
                <a:latin typeface="Open Sans Bold"/>
              </a:rPr>
              <a:t>słynny</a:t>
            </a:r>
            <a:r>
              <a:rPr lang="pl-PL" sz="2600" dirty="0">
                <a:solidFill>
                  <a:srgbClr val="FFFFFF"/>
                </a:solidFill>
                <a:latin typeface="Open Sans Bold"/>
              </a:rPr>
              <a:t> wąwóz</a:t>
            </a:r>
            <a:r>
              <a:rPr lang="en-US" sz="2600" dirty="0">
                <a:solidFill>
                  <a:srgbClr val="FFFFFF"/>
                </a:solidFill>
                <a:latin typeface="Open Sans Bold"/>
              </a:rPr>
              <a:t> </a:t>
            </a:r>
            <a:r>
              <a:rPr lang="en-US" sz="2600" dirty="0" err="1">
                <a:solidFill>
                  <a:srgbClr val="FFFFFF"/>
                </a:solidFill>
                <a:latin typeface="Open Sans Bold"/>
              </a:rPr>
              <a:t>Caminito</a:t>
            </a:r>
            <a:r>
              <a:rPr lang="en-US" sz="2600" dirty="0">
                <a:solidFill>
                  <a:srgbClr val="FFFFFF"/>
                </a:solidFill>
                <a:latin typeface="Open Sans Bold"/>
              </a:rPr>
              <a:t> del Rey. To </a:t>
            </a:r>
            <a:r>
              <a:rPr lang="en-US" sz="2600" dirty="0" err="1">
                <a:solidFill>
                  <a:srgbClr val="FFFFFF"/>
                </a:solidFill>
                <a:latin typeface="Open Sans Bold"/>
              </a:rPr>
              <a:t>miejsce</a:t>
            </a:r>
            <a:r>
              <a:rPr lang="en-US" sz="2600" dirty="0">
                <a:solidFill>
                  <a:srgbClr val="FFFFFF"/>
                </a:solidFill>
                <a:latin typeface="Open Sans Bold"/>
              </a:rPr>
              <a:t> to </a:t>
            </a:r>
            <a:r>
              <a:rPr lang="en-US" sz="2600" dirty="0" err="1">
                <a:solidFill>
                  <a:srgbClr val="FFFFFF"/>
                </a:solidFill>
                <a:latin typeface="Open Sans Bold"/>
              </a:rPr>
              <a:t>jedna</a:t>
            </a:r>
            <a:r>
              <a:rPr lang="en-US" sz="2600" dirty="0">
                <a:solidFill>
                  <a:srgbClr val="FFFFFF"/>
                </a:solidFill>
                <a:latin typeface="Open Sans Bold"/>
              </a:rPr>
              <a:t> z </a:t>
            </a:r>
            <a:r>
              <a:rPr lang="en-US" sz="2600" dirty="0" err="1">
                <a:solidFill>
                  <a:srgbClr val="FFFFFF"/>
                </a:solidFill>
                <a:latin typeface="Open Sans Bold"/>
              </a:rPr>
              <a:t>najbardziej</a:t>
            </a:r>
            <a:r>
              <a:rPr lang="en-US" sz="2600" dirty="0">
                <a:solidFill>
                  <a:srgbClr val="FFFFFF"/>
                </a:solidFill>
                <a:latin typeface="Open Sans Bold"/>
              </a:rPr>
              <a:t> </a:t>
            </a:r>
            <a:r>
              <a:rPr lang="en-US" sz="2600" dirty="0" err="1">
                <a:solidFill>
                  <a:srgbClr val="FFFFFF"/>
                </a:solidFill>
                <a:latin typeface="Open Sans Bold"/>
              </a:rPr>
              <a:t>spektakularnych</a:t>
            </a:r>
            <a:r>
              <a:rPr lang="en-US" sz="2600" dirty="0">
                <a:solidFill>
                  <a:srgbClr val="FFFFFF"/>
                </a:solidFill>
                <a:latin typeface="Open Sans Bold"/>
              </a:rPr>
              <a:t> </a:t>
            </a:r>
            <a:r>
              <a:rPr lang="en-US" sz="2600" dirty="0" err="1">
                <a:solidFill>
                  <a:srgbClr val="FFFFFF"/>
                </a:solidFill>
                <a:latin typeface="Open Sans Bold"/>
              </a:rPr>
              <a:t>atrakcji</a:t>
            </a:r>
            <a:r>
              <a:rPr lang="en-US" sz="2600" dirty="0">
                <a:solidFill>
                  <a:srgbClr val="FFFFFF"/>
                </a:solidFill>
                <a:latin typeface="Open Sans Bold"/>
              </a:rPr>
              <a:t> </a:t>
            </a:r>
            <a:r>
              <a:rPr lang="en-US" sz="2600" dirty="0" err="1">
                <a:solidFill>
                  <a:srgbClr val="FFFFFF"/>
                </a:solidFill>
                <a:latin typeface="Open Sans Bold"/>
              </a:rPr>
              <a:t>turystycznych</a:t>
            </a:r>
            <a:r>
              <a:rPr lang="en-US" sz="2600" dirty="0">
                <a:solidFill>
                  <a:srgbClr val="FFFFFF"/>
                </a:solidFill>
                <a:latin typeface="Open Sans Bold"/>
              </a:rPr>
              <a:t> w </a:t>
            </a:r>
            <a:r>
              <a:rPr lang="en-US" sz="2600" dirty="0" err="1">
                <a:solidFill>
                  <a:srgbClr val="FFFFFF"/>
                </a:solidFill>
                <a:latin typeface="Open Sans Bold"/>
              </a:rPr>
              <a:t>Hiszpanii</a:t>
            </a:r>
            <a:r>
              <a:rPr lang="en-US" sz="2600" dirty="0">
                <a:solidFill>
                  <a:srgbClr val="FFFFFF"/>
                </a:solidFill>
                <a:latin typeface="Open Sans Bold"/>
              </a:rPr>
              <a:t> </a:t>
            </a:r>
            <a:r>
              <a:rPr lang="en-US" sz="2600" dirty="0" err="1">
                <a:solidFill>
                  <a:srgbClr val="FFFFFF"/>
                </a:solidFill>
                <a:latin typeface="Open Sans Bold"/>
              </a:rPr>
              <a:t>i</a:t>
            </a:r>
            <a:r>
              <a:rPr lang="en-US" sz="2600" dirty="0">
                <a:solidFill>
                  <a:srgbClr val="FFFFFF"/>
                </a:solidFill>
                <a:latin typeface="Open Sans Bold"/>
              </a:rPr>
              <a:t> </a:t>
            </a:r>
            <a:r>
              <a:rPr lang="en-US" sz="2600" dirty="0" err="1">
                <a:solidFill>
                  <a:srgbClr val="FFFFFF"/>
                </a:solidFill>
                <a:latin typeface="Open Sans Bold"/>
              </a:rPr>
              <a:t>jednocześnie</a:t>
            </a:r>
            <a:r>
              <a:rPr lang="en-US" sz="2600" dirty="0">
                <a:solidFill>
                  <a:srgbClr val="FFFFFF"/>
                </a:solidFill>
                <a:latin typeface="Open Sans Bold"/>
              </a:rPr>
              <a:t> </a:t>
            </a:r>
            <a:r>
              <a:rPr lang="en-US" sz="2600" dirty="0" err="1">
                <a:solidFill>
                  <a:srgbClr val="FFFFFF"/>
                </a:solidFill>
                <a:latin typeface="Open Sans Bold"/>
              </a:rPr>
              <a:t>jedno</a:t>
            </a:r>
            <a:r>
              <a:rPr lang="en-US" sz="2600" dirty="0">
                <a:solidFill>
                  <a:srgbClr val="FFFFFF"/>
                </a:solidFill>
                <a:latin typeface="Open Sans Bold"/>
              </a:rPr>
              <a:t> z </a:t>
            </a:r>
            <a:r>
              <a:rPr lang="en-US" sz="2600" dirty="0" err="1">
                <a:solidFill>
                  <a:srgbClr val="FFFFFF"/>
                </a:solidFill>
                <a:latin typeface="Open Sans Bold"/>
              </a:rPr>
              <a:t>najbardziej</a:t>
            </a:r>
            <a:r>
              <a:rPr lang="en-US" sz="2600" dirty="0">
                <a:solidFill>
                  <a:srgbClr val="FFFFFF"/>
                </a:solidFill>
                <a:latin typeface="Open Sans Bold"/>
              </a:rPr>
              <a:t> </a:t>
            </a:r>
            <a:r>
              <a:rPr lang="en-US" sz="2600" dirty="0" err="1">
                <a:solidFill>
                  <a:srgbClr val="FFFFFF"/>
                </a:solidFill>
                <a:latin typeface="Open Sans Bold"/>
              </a:rPr>
              <a:t>niezwykłych</a:t>
            </a:r>
            <a:r>
              <a:rPr lang="en-US" sz="2600" dirty="0">
                <a:solidFill>
                  <a:srgbClr val="FFFFFF"/>
                </a:solidFill>
                <a:latin typeface="Open Sans Bold"/>
              </a:rPr>
              <a:t> </a:t>
            </a:r>
            <a:r>
              <a:rPr lang="en-US" sz="2600" dirty="0" err="1">
                <a:solidFill>
                  <a:srgbClr val="FFFFFF"/>
                </a:solidFill>
                <a:latin typeface="Open Sans Bold"/>
              </a:rPr>
              <a:t>szlaków</a:t>
            </a:r>
            <a:r>
              <a:rPr lang="en-US" sz="2600" dirty="0">
                <a:solidFill>
                  <a:srgbClr val="FFFFFF"/>
                </a:solidFill>
                <a:latin typeface="Open Sans Bold"/>
              </a:rPr>
              <a:t> </a:t>
            </a:r>
            <a:r>
              <a:rPr lang="en-US" sz="2600" dirty="0" err="1">
                <a:solidFill>
                  <a:srgbClr val="FFFFFF"/>
                </a:solidFill>
                <a:latin typeface="Open Sans Bold"/>
              </a:rPr>
              <a:t>turystycznych</a:t>
            </a:r>
            <a:r>
              <a:rPr lang="en-US" sz="2600" dirty="0">
                <a:solidFill>
                  <a:srgbClr val="FFFFFF"/>
                </a:solidFill>
                <a:latin typeface="Open Sans Bold"/>
              </a:rPr>
              <a:t> </a:t>
            </a:r>
            <a:r>
              <a:rPr lang="en-US" sz="2600" dirty="0" err="1">
                <a:solidFill>
                  <a:srgbClr val="FFFFFF"/>
                </a:solidFill>
                <a:latin typeface="Open Sans Bold"/>
              </a:rPr>
              <a:t>na</a:t>
            </a:r>
            <a:r>
              <a:rPr lang="en-US" sz="2600" dirty="0">
                <a:solidFill>
                  <a:srgbClr val="FFFFFF"/>
                </a:solidFill>
                <a:latin typeface="Open Sans Bold"/>
              </a:rPr>
              <a:t> </a:t>
            </a:r>
            <a:r>
              <a:rPr lang="en-US" sz="2600" dirty="0" err="1">
                <a:solidFill>
                  <a:srgbClr val="FFFFFF"/>
                </a:solidFill>
                <a:latin typeface="Open Sans Bold"/>
              </a:rPr>
              <a:t>świecie</a:t>
            </a:r>
            <a:r>
              <a:rPr lang="en-US" sz="2600" dirty="0">
                <a:solidFill>
                  <a:srgbClr val="FFFFFF"/>
                </a:solidFill>
                <a:latin typeface="Open Sans Bold"/>
              </a:rPr>
              <a:t>.</a:t>
            </a:r>
          </a:p>
        </p:txBody>
      </p:sp>
      <p:sp>
        <p:nvSpPr>
          <p:cNvPr id="16" name="TextBox 16"/>
          <p:cNvSpPr txBox="1"/>
          <p:nvPr/>
        </p:nvSpPr>
        <p:spPr>
          <a:xfrm>
            <a:off x="909920" y="6599750"/>
            <a:ext cx="9324637" cy="1819910"/>
          </a:xfrm>
          <a:prstGeom prst="rect">
            <a:avLst/>
          </a:prstGeom>
        </p:spPr>
        <p:txBody>
          <a:bodyPr lIns="0" tIns="0" rIns="0" bIns="0" rtlCol="0" anchor="t">
            <a:spAutoFit/>
          </a:bodyPr>
          <a:lstStyle/>
          <a:p>
            <a:pPr algn="ctr">
              <a:lnSpc>
                <a:spcPts val="3639"/>
              </a:lnSpc>
            </a:pPr>
            <a:r>
              <a:rPr lang="en-US" sz="2599" dirty="0">
                <a:solidFill>
                  <a:srgbClr val="0D1B9B"/>
                </a:solidFill>
                <a:latin typeface="Open Sans Bold"/>
              </a:rPr>
              <a:t>We had the opportunity to visit the famous </a:t>
            </a:r>
            <a:r>
              <a:rPr lang="pl-PL" sz="2599" dirty="0" err="1">
                <a:solidFill>
                  <a:srgbClr val="0D1B9B"/>
                </a:solidFill>
                <a:latin typeface="Open Sans Bold"/>
              </a:rPr>
              <a:t>george</a:t>
            </a:r>
            <a:r>
              <a:rPr lang="pl-PL" sz="2599" dirty="0">
                <a:solidFill>
                  <a:srgbClr val="0D1B9B"/>
                </a:solidFill>
                <a:latin typeface="Open Sans Bold"/>
              </a:rPr>
              <a:t> </a:t>
            </a:r>
            <a:r>
              <a:rPr lang="en-US" sz="2599" dirty="0" err="1">
                <a:solidFill>
                  <a:srgbClr val="0D1B9B"/>
                </a:solidFill>
                <a:latin typeface="Open Sans Bold"/>
              </a:rPr>
              <a:t>Caminito</a:t>
            </a:r>
            <a:r>
              <a:rPr lang="en-US" sz="2599" dirty="0">
                <a:solidFill>
                  <a:srgbClr val="0D1B9B"/>
                </a:solidFill>
                <a:latin typeface="Open Sans Bold"/>
              </a:rPr>
              <a:t> del Rey. This place is one of the most spectacular tourist attractions in Spain and at the same time one of the most unique hiking trails in the world.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rostokąt 11">
            <a:extLst>
              <a:ext uri="{FF2B5EF4-FFF2-40B4-BE49-F238E27FC236}">
                <a16:creationId xmlns:a16="http://schemas.microsoft.com/office/drawing/2014/main" id="{809AD091-FE90-D0EC-8D6D-F01B87FEDD89}"/>
              </a:ext>
            </a:extLst>
          </p:cNvPr>
          <p:cNvSpPr/>
          <p:nvPr/>
        </p:nvSpPr>
        <p:spPr>
          <a:xfrm>
            <a:off x="-38100" y="2476500"/>
            <a:ext cx="18326100" cy="7810500"/>
          </a:xfrm>
          <a:prstGeom prst="rect">
            <a:avLst/>
          </a:prstGeom>
          <a:solidFill>
            <a:srgbClr val="2CACE6"/>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pl-PL"/>
          </a:p>
        </p:txBody>
      </p:sp>
      <p:sp>
        <p:nvSpPr>
          <p:cNvPr id="5" name="Freeform 5"/>
          <p:cNvSpPr/>
          <p:nvPr/>
        </p:nvSpPr>
        <p:spPr>
          <a:xfrm>
            <a:off x="12944174" y="159370"/>
            <a:ext cx="4315126" cy="1666294"/>
          </a:xfrm>
          <a:custGeom>
            <a:avLst/>
            <a:gdLst/>
            <a:ahLst/>
            <a:cxnLst/>
            <a:rect l="l" t="t" r="r" b="b"/>
            <a:pathLst>
              <a:path w="4315126" h="1666294">
                <a:moveTo>
                  <a:pt x="0" y="0"/>
                </a:moveTo>
                <a:lnTo>
                  <a:pt x="4315126" y="0"/>
                </a:lnTo>
                <a:lnTo>
                  <a:pt x="4315126" y="1666294"/>
                </a:lnTo>
                <a:lnTo>
                  <a:pt x="0" y="1666294"/>
                </a:lnTo>
                <a:lnTo>
                  <a:pt x="0" y="0"/>
                </a:lnTo>
                <a:close/>
              </a:path>
            </a:pathLst>
          </a:custGeom>
          <a:blipFill>
            <a:blip r:embed="rId2"/>
            <a:stretch>
              <a:fillRect/>
            </a:stretch>
          </a:blipFill>
        </p:spPr>
        <p:txBody>
          <a:bodyPr/>
          <a:lstStyle/>
          <a:p>
            <a:endParaRPr lang="pl-PL"/>
          </a:p>
        </p:txBody>
      </p:sp>
      <p:sp>
        <p:nvSpPr>
          <p:cNvPr id="6" name="Freeform 6"/>
          <p:cNvSpPr/>
          <p:nvPr/>
        </p:nvSpPr>
        <p:spPr>
          <a:xfrm>
            <a:off x="8402098" y="115868"/>
            <a:ext cx="1680059" cy="1825664"/>
          </a:xfrm>
          <a:custGeom>
            <a:avLst/>
            <a:gdLst/>
            <a:ahLst/>
            <a:cxnLst/>
            <a:rect l="l" t="t" r="r" b="b"/>
            <a:pathLst>
              <a:path w="1680059" h="1825664">
                <a:moveTo>
                  <a:pt x="0" y="0"/>
                </a:moveTo>
                <a:lnTo>
                  <a:pt x="1680059" y="0"/>
                </a:lnTo>
                <a:lnTo>
                  <a:pt x="1680059" y="1825664"/>
                </a:lnTo>
                <a:lnTo>
                  <a:pt x="0" y="1825664"/>
                </a:lnTo>
                <a:lnTo>
                  <a:pt x="0" y="0"/>
                </a:lnTo>
                <a:close/>
              </a:path>
            </a:pathLst>
          </a:custGeom>
          <a:blipFill>
            <a:blip r:embed="rId3"/>
            <a:stretch>
              <a:fillRect/>
            </a:stretch>
          </a:blipFill>
        </p:spPr>
        <p:txBody>
          <a:bodyPr/>
          <a:lstStyle/>
          <a:p>
            <a:endParaRPr lang="pl-PL"/>
          </a:p>
        </p:txBody>
      </p:sp>
      <p:sp>
        <p:nvSpPr>
          <p:cNvPr id="7" name="Freeform 7"/>
          <p:cNvSpPr/>
          <p:nvPr/>
        </p:nvSpPr>
        <p:spPr>
          <a:xfrm>
            <a:off x="1028700" y="231736"/>
            <a:ext cx="4069346" cy="1593928"/>
          </a:xfrm>
          <a:custGeom>
            <a:avLst/>
            <a:gdLst/>
            <a:ahLst/>
            <a:cxnLst/>
            <a:rect l="l" t="t" r="r" b="b"/>
            <a:pathLst>
              <a:path w="4069346" h="1593928">
                <a:moveTo>
                  <a:pt x="0" y="0"/>
                </a:moveTo>
                <a:lnTo>
                  <a:pt x="4069346" y="0"/>
                </a:lnTo>
                <a:lnTo>
                  <a:pt x="4069346" y="1593928"/>
                </a:lnTo>
                <a:lnTo>
                  <a:pt x="0" y="1593928"/>
                </a:lnTo>
                <a:lnTo>
                  <a:pt x="0" y="0"/>
                </a:lnTo>
                <a:close/>
              </a:path>
            </a:pathLst>
          </a:custGeom>
          <a:blipFill>
            <a:blip r:embed="rId4"/>
            <a:stretch>
              <a:fillRect/>
            </a:stretch>
          </a:blipFill>
        </p:spPr>
        <p:txBody>
          <a:bodyPr/>
          <a:lstStyle/>
          <a:p>
            <a:endParaRPr lang="pl-PL"/>
          </a:p>
        </p:txBody>
      </p:sp>
      <p:sp>
        <p:nvSpPr>
          <p:cNvPr id="8" name="Freeform 8"/>
          <p:cNvSpPr/>
          <p:nvPr/>
        </p:nvSpPr>
        <p:spPr>
          <a:xfrm>
            <a:off x="1428053" y="4139832"/>
            <a:ext cx="7966474" cy="5974856"/>
          </a:xfrm>
          <a:custGeom>
            <a:avLst/>
            <a:gdLst/>
            <a:ahLst/>
            <a:cxnLst/>
            <a:rect l="l" t="t" r="r" b="b"/>
            <a:pathLst>
              <a:path w="7966474" h="5974856">
                <a:moveTo>
                  <a:pt x="0" y="0"/>
                </a:moveTo>
                <a:lnTo>
                  <a:pt x="7966474" y="0"/>
                </a:lnTo>
                <a:lnTo>
                  <a:pt x="7966474" y="5974856"/>
                </a:lnTo>
                <a:lnTo>
                  <a:pt x="0" y="5974856"/>
                </a:lnTo>
                <a:lnTo>
                  <a:pt x="0" y="0"/>
                </a:lnTo>
                <a:close/>
              </a:path>
            </a:pathLst>
          </a:custGeom>
          <a:blipFill>
            <a:blip r:embed="rId5"/>
            <a:stretch>
              <a:fillRect/>
            </a:stretch>
          </a:blipFill>
        </p:spPr>
        <p:txBody>
          <a:bodyPr/>
          <a:lstStyle/>
          <a:p>
            <a:endParaRPr lang="pl-PL"/>
          </a:p>
        </p:txBody>
      </p:sp>
      <p:sp>
        <p:nvSpPr>
          <p:cNvPr id="9" name="Freeform 9"/>
          <p:cNvSpPr/>
          <p:nvPr/>
        </p:nvSpPr>
        <p:spPr>
          <a:xfrm>
            <a:off x="11642094" y="3073354"/>
            <a:ext cx="5281001" cy="7041335"/>
          </a:xfrm>
          <a:custGeom>
            <a:avLst/>
            <a:gdLst/>
            <a:ahLst/>
            <a:cxnLst/>
            <a:rect l="l" t="t" r="r" b="b"/>
            <a:pathLst>
              <a:path w="5281001" h="7041335">
                <a:moveTo>
                  <a:pt x="0" y="0"/>
                </a:moveTo>
                <a:lnTo>
                  <a:pt x="5281001" y="0"/>
                </a:lnTo>
                <a:lnTo>
                  <a:pt x="5281001" y="7041334"/>
                </a:lnTo>
                <a:lnTo>
                  <a:pt x="0" y="7041334"/>
                </a:lnTo>
                <a:lnTo>
                  <a:pt x="0" y="0"/>
                </a:lnTo>
                <a:close/>
              </a:path>
            </a:pathLst>
          </a:custGeom>
          <a:blipFill>
            <a:blip r:embed="rId6"/>
            <a:stretch>
              <a:fillRect/>
            </a:stretch>
          </a:blipFill>
        </p:spPr>
        <p:txBody>
          <a:bodyPr/>
          <a:lstStyle/>
          <a:p>
            <a:endParaRPr lang="pl-PL"/>
          </a:p>
        </p:txBody>
      </p:sp>
      <p:sp>
        <p:nvSpPr>
          <p:cNvPr id="10" name="TextBox 10"/>
          <p:cNvSpPr txBox="1"/>
          <p:nvPr/>
        </p:nvSpPr>
        <p:spPr>
          <a:xfrm>
            <a:off x="304800" y="2925025"/>
            <a:ext cx="9089727" cy="580389"/>
          </a:xfrm>
          <a:prstGeom prst="rect">
            <a:avLst/>
          </a:prstGeom>
        </p:spPr>
        <p:txBody>
          <a:bodyPr lIns="0" tIns="0" rIns="0" bIns="0" rtlCol="0" anchor="t">
            <a:spAutoFit/>
          </a:bodyPr>
          <a:lstStyle/>
          <a:p>
            <a:pPr algn="ctr">
              <a:lnSpc>
                <a:spcPts val="4760"/>
              </a:lnSpc>
            </a:pPr>
            <a:r>
              <a:rPr lang="en-US" sz="3400">
                <a:solidFill>
                  <a:srgbClr val="FFFFFF"/>
                </a:solidFill>
                <a:latin typeface="Open Sans Bold"/>
              </a:rPr>
              <a:t>Dzień 4 Frigiliana</a:t>
            </a:r>
          </a:p>
        </p:txBody>
      </p:sp>
      <p:sp>
        <p:nvSpPr>
          <p:cNvPr id="11" name="TextBox 11"/>
          <p:cNvSpPr txBox="1"/>
          <p:nvPr/>
        </p:nvSpPr>
        <p:spPr>
          <a:xfrm>
            <a:off x="304800" y="3438739"/>
            <a:ext cx="8991600" cy="580390"/>
          </a:xfrm>
          <a:prstGeom prst="rect">
            <a:avLst/>
          </a:prstGeom>
        </p:spPr>
        <p:txBody>
          <a:bodyPr lIns="0" tIns="0" rIns="0" bIns="0" rtlCol="0" anchor="t">
            <a:spAutoFit/>
          </a:bodyPr>
          <a:lstStyle/>
          <a:p>
            <a:pPr algn="ctr">
              <a:lnSpc>
                <a:spcPts val="4759"/>
              </a:lnSpc>
            </a:pPr>
            <a:r>
              <a:rPr lang="en-US" sz="3399">
                <a:solidFill>
                  <a:srgbClr val="0D1B9B"/>
                </a:solidFill>
                <a:latin typeface="Open Sans Bold"/>
              </a:rPr>
              <a:t>Day 4 Frigiliana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a:extLst>
              <a:ext uri="{FF2B5EF4-FFF2-40B4-BE49-F238E27FC236}">
                <a16:creationId xmlns:a16="http://schemas.microsoft.com/office/drawing/2014/main" id="{91E3F0D3-E521-55EA-9C68-C3BCB72F294C}"/>
              </a:ext>
            </a:extLst>
          </p:cNvPr>
          <p:cNvSpPr/>
          <p:nvPr/>
        </p:nvSpPr>
        <p:spPr>
          <a:xfrm>
            <a:off x="-38100" y="2476500"/>
            <a:ext cx="18326100" cy="7810500"/>
          </a:xfrm>
          <a:prstGeom prst="rect">
            <a:avLst/>
          </a:prstGeom>
          <a:solidFill>
            <a:srgbClr val="2CACE6"/>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pl-PL"/>
          </a:p>
        </p:txBody>
      </p:sp>
      <p:sp>
        <p:nvSpPr>
          <p:cNvPr id="5" name="Freeform 5"/>
          <p:cNvSpPr/>
          <p:nvPr/>
        </p:nvSpPr>
        <p:spPr>
          <a:xfrm>
            <a:off x="12944174" y="159370"/>
            <a:ext cx="4315126" cy="1666294"/>
          </a:xfrm>
          <a:custGeom>
            <a:avLst/>
            <a:gdLst/>
            <a:ahLst/>
            <a:cxnLst/>
            <a:rect l="l" t="t" r="r" b="b"/>
            <a:pathLst>
              <a:path w="4315126" h="1666294">
                <a:moveTo>
                  <a:pt x="0" y="0"/>
                </a:moveTo>
                <a:lnTo>
                  <a:pt x="4315126" y="0"/>
                </a:lnTo>
                <a:lnTo>
                  <a:pt x="4315126" y="1666294"/>
                </a:lnTo>
                <a:lnTo>
                  <a:pt x="0" y="1666294"/>
                </a:lnTo>
                <a:lnTo>
                  <a:pt x="0" y="0"/>
                </a:lnTo>
                <a:close/>
              </a:path>
            </a:pathLst>
          </a:custGeom>
          <a:blipFill>
            <a:blip r:embed="rId2"/>
            <a:stretch>
              <a:fillRect/>
            </a:stretch>
          </a:blipFill>
        </p:spPr>
        <p:txBody>
          <a:bodyPr/>
          <a:lstStyle/>
          <a:p>
            <a:endParaRPr lang="pl-PL"/>
          </a:p>
        </p:txBody>
      </p:sp>
      <p:sp>
        <p:nvSpPr>
          <p:cNvPr id="6" name="Freeform 6"/>
          <p:cNvSpPr/>
          <p:nvPr/>
        </p:nvSpPr>
        <p:spPr>
          <a:xfrm>
            <a:off x="8402098" y="115868"/>
            <a:ext cx="1680059" cy="1825664"/>
          </a:xfrm>
          <a:custGeom>
            <a:avLst/>
            <a:gdLst/>
            <a:ahLst/>
            <a:cxnLst/>
            <a:rect l="l" t="t" r="r" b="b"/>
            <a:pathLst>
              <a:path w="1680059" h="1825664">
                <a:moveTo>
                  <a:pt x="0" y="0"/>
                </a:moveTo>
                <a:lnTo>
                  <a:pt x="1680059" y="0"/>
                </a:lnTo>
                <a:lnTo>
                  <a:pt x="1680059" y="1825664"/>
                </a:lnTo>
                <a:lnTo>
                  <a:pt x="0" y="1825664"/>
                </a:lnTo>
                <a:lnTo>
                  <a:pt x="0" y="0"/>
                </a:lnTo>
                <a:close/>
              </a:path>
            </a:pathLst>
          </a:custGeom>
          <a:blipFill>
            <a:blip r:embed="rId3"/>
            <a:stretch>
              <a:fillRect/>
            </a:stretch>
          </a:blipFill>
        </p:spPr>
        <p:txBody>
          <a:bodyPr/>
          <a:lstStyle/>
          <a:p>
            <a:endParaRPr lang="pl-PL"/>
          </a:p>
        </p:txBody>
      </p:sp>
      <p:sp>
        <p:nvSpPr>
          <p:cNvPr id="7" name="Freeform 7"/>
          <p:cNvSpPr/>
          <p:nvPr/>
        </p:nvSpPr>
        <p:spPr>
          <a:xfrm>
            <a:off x="1028700" y="231736"/>
            <a:ext cx="4069346" cy="1593928"/>
          </a:xfrm>
          <a:custGeom>
            <a:avLst/>
            <a:gdLst/>
            <a:ahLst/>
            <a:cxnLst/>
            <a:rect l="l" t="t" r="r" b="b"/>
            <a:pathLst>
              <a:path w="4069346" h="1593928">
                <a:moveTo>
                  <a:pt x="0" y="0"/>
                </a:moveTo>
                <a:lnTo>
                  <a:pt x="4069346" y="0"/>
                </a:lnTo>
                <a:lnTo>
                  <a:pt x="4069346" y="1593928"/>
                </a:lnTo>
                <a:lnTo>
                  <a:pt x="0" y="1593928"/>
                </a:lnTo>
                <a:lnTo>
                  <a:pt x="0" y="0"/>
                </a:lnTo>
                <a:close/>
              </a:path>
            </a:pathLst>
          </a:custGeom>
          <a:blipFill>
            <a:blip r:embed="rId4"/>
            <a:stretch>
              <a:fillRect/>
            </a:stretch>
          </a:blipFill>
        </p:spPr>
        <p:txBody>
          <a:bodyPr/>
          <a:lstStyle/>
          <a:p>
            <a:endParaRPr lang="pl-PL"/>
          </a:p>
        </p:txBody>
      </p:sp>
      <p:sp>
        <p:nvSpPr>
          <p:cNvPr id="8" name="Freeform 8"/>
          <p:cNvSpPr/>
          <p:nvPr/>
        </p:nvSpPr>
        <p:spPr>
          <a:xfrm>
            <a:off x="12120317" y="2521350"/>
            <a:ext cx="5598934" cy="7465245"/>
          </a:xfrm>
          <a:custGeom>
            <a:avLst/>
            <a:gdLst/>
            <a:ahLst/>
            <a:cxnLst/>
            <a:rect l="l" t="t" r="r" b="b"/>
            <a:pathLst>
              <a:path w="5598934" h="7465245">
                <a:moveTo>
                  <a:pt x="0" y="0"/>
                </a:moveTo>
                <a:lnTo>
                  <a:pt x="5598934" y="0"/>
                </a:lnTo>
                <a:lnTo>
                  <a:pt x="5598934" y="7465246"/>
                </a:lnTo>
                <a:lnTo>
                  <a:pt x="0" y="7465246"/>
                </a:lnTo>
                <a:lnTo>
                  <a:pt x="0" y="0"/>
                </a:lnTo>
                <a:close/>
              </a:path>
            </a:pathLst>
          </a:custGeom>
          <a:blipFill>
            <a:blip r:embed="rId5"/>
            <a:stretch>
              <a:fillRect/>
            </a:stretch>
          </a:blipFill>
        </p:spPr>
        <p:txBody>
          <a:bodyPr/>
          <a:lstStyle/>
          <a:p>
            <a:endParaRPr lang="pl-PL"/>
          </a:p>
        </p:txBody>
      </p:sp>
      <p:sp>
        <p:nvSpPr>
          <p:cNvPr id="9" name="TextBox 9"/>
          <p:cNvSpPr txBox="1"/>
          <p:nvPr/>
        </p:nvSpPr>
        <p:spPr>
          <a:xfrm>
            <a:off x="1062320" y="2910064"/>
            <a:ext cx="9324637" cy="3648708"/>
          </a:xfrm>
          <a:prstGeom prst="rect">
            <a:avLst/>
          </a:prstGeom>
        </p:spPr>
        <p:txBody>
          <a:bodyPr lIns="0" tIns="0" rIns="0" bIns="0" rtlCol="0" anchor="t">
            <a:spAutoFit/>
          </a:bodyPr>
          <a:lstStyle/>
          <a:p>
            <a:pPr algn="ctr">
              <a:lnSpc>
                <a:spcPts val="3640"/>
              </a:lnSpc>
            </a:pPr>
            <a:r>
              <a:rPr lang="en-US" sz="2600">
                <a:solidFill>
                  <a:srgbClr val="FFFFFF"/>
                </a:solidFill>
                <a:latin typeface="Open Sans Bold"/>
              </a:rPr>
              <a:t>Następnego dnia naszej podróży skoncentrowaliśmy się na nauce pływania na kajakach, co było nie tylko emocjonującym doświadczeniem, ale także świetną okazją do aktywnego wypoczynku na wodzie. Po tych zajęciach mieliśmy przyjemność zwiedzić urokliwe miasto Frigiliana, z jego wąskimi brukowanymi uliczkami, białymi domami i kolorowymi donicami z kwiatami, co nadaje mu wyjątkowego uroku.</a:t>
            </a:r>
          </a:p>
        </p:txBody>
      </p:sp>
      <p:sp>
        <p:nvSpPr>
          <p:cNvPr id="10" name="TextBox 10"/>
          <p:cNvSpPr txBox="1"/>
          <p:nvPr/>
        </p:nvSpPr>
        <p:spPr>
          <a:xfrm>
            <a:off x="1062320" y="6752150"/>
            <a:ext cx="9324637" cy="3191510"/>
          </a:xfrm>
          <a:prstGeom prst="rect">
            <a:avLst/>
          </a:prstGeom>
        </p:spPr>
        <p:txBody>
          <a:bodyPr lIns="0" tIns="0" rIns="0" bIns="0" rtlCol="0" anchor="t">
            <a:spAutoFit/>
          </a:bodyPr>
          <a:lstStyle/>
          <a:p>
            <a:pPr algn="ctr">
              <a:lnSpc>
                <a:spcPts val="3639"/>
              </a:lnSpc>
            </a:pPr>
            <a:r>
              <a:rPr lang="en-US" sz="2599">
                <a:solidFill>
                  <a:srgbClr val="0D1B9B"/>
                </a:solidFill>
                <a:latin typeface="Open Sans Bold"/>
              </a:rPr>
              <a:t>The next day of our trip, we focused on learning how to kayak, which was not only an exciting experience, but also a great opportunity for active recreation on the water. After these activities, we had the pleasure of visiting the charming town of Frigiliana, with its narrow cobblestone streets, white houses and colorful flower pots, which give it a unique charm.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a:extLst>
              <a:ext uri="{FF2B5EF4-FFF2-40B4-BE49-F238E27FC236}">
                <a16:creationId xmlns:a16="http://schemas.microsoft.com/office/drawing/2014/main" id="{4FC1DB47-A770-7219-280E-C4E01FE418F3}"/>
              </a:ext>
            </a:extLst>
          </p:cNvPr>
          <p:cNvSpPr/>
          <p:nvPr/>
        </p:nvSpPr>
        <p:spPr>
          <a:xfrm>
            <a:off x="-38100" y="2476500"/>
            <a:ext cx="18326100" cy="7810500"/>
          </a:xfrm>
          <a:prstGeom prst="rect">
            <a:avLst/>
          </a:prstGeom>
          <a:solidFill>
            <a:srgbClr val="2CACE6"/>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pl-PL"/>
          </a:p>
        </p:txBody>
      </p:sp>
      <p:sp>
        <p:nvSpPr>
          <p:cNvPr id="5" name="Freeform 5"/>
          <p:cNvSpPr/>
          <p:nvPr/>
        </p:nvSpPr>
        <p:spPr>
          <a:xfrm>
            <a:off x="12944174" y="159370"/>
            <a:ext cx="4315126" cy="1666294"/>
          </a:xfrm>
          <a:custGeom>
            <a:avLst/>
            <a:gdLst/>
            <a:ahLst/>
            <a:cxnLst/>
            <a:rect l="l" t="t" r="r" b="b"/>
            <a:pathLst>
              <a:path w="4315126" h="1666294">
                <a:moveTo>
                  <a:pt x="0" y="0"/>
                </a:moveTo>
                <a:lnTo>
                  <a:pt x="4315126" y="0"/>
                </a:lnTo>
                <a:lnTo>
                  <a:pt x="4315126" y="1666294"/>
                </a:lnTo>
                <a:lnTo>
                  <a:pt x="0" y="1666294"/>
                </a:lnTo>
                <a:lnTo>
                  <a:pt x="0" y="0"/>
                </a:lnTo>
                <a:close/>
              </a:path>
            </a:pathLst>
          </a:custGeom>
          <a:blipFill>
            <a:blip r:embed="rId2"/>
            <a:stretch>
              <a:fillRect/>
            </a:stretch>
          </a:blipFill>
        </p:spPr>
        <p:txBody>
          <a:bodyPr/>
          <a:lstStyle/>
          <a:p>
            <a:endParaRPr lang="pl-PL"/>
          </a:p>
        </p:txBody>
      </p:sp>
      <p:sp>
        <p:nvSpPr>
          <p:cNvPr id="6" name="Freeform 6"/>
          <p:cNvSpPr/>
          <p:nvPr/>
        </p:nvSpPr>
        <p:spPr>
          <a:xfrm>
            <a:off x="8402098" y="115868"/>
            <a:ext cx="1680059" cy="1825664"/>
          </a:xfrm>
          <a:custGeom>
            <a:avLst/>
            <a:gdLst/>
            <a:ahLst/>
            <a:cxnLst/>
            <a:rect l="l" t="t" r="r" b="b"/>
            <a:pathLst>
              <a:path w="1680059" h="1825664">
                <a:moveTo>
                  <a:pt x="0" y="0"/>
                </a:moveTo>
                <a:lnTo>
                  <a:pt x="1680059" y="0"/>
                </a:lnTo>
                <a:lnTo>
                  <a:pt x="1680059" y="1825664"/>
                </a:lnTo>
                <a:lnTo>
                  <a:pt x="0" y="1825664"/>
                </a:lnTo>
                <a:lnTo>
                  <a:pt x="0" y="0"/>
                </a:lnTo>
                <a:close/>
              </a:path>
            </a:pathLst>
          </a:custGeom>
          <a:blipFill>
            <a:blip r:embed="rId3"/>
            <a:stretch>
              <a:fillRect/>
            </a:stretch>
          </a:blipFill>
        </p:spPr>
        <p:txBody>
          <a:bodyPr/>
          <a:lstStyle/>
          <a:p>
            <a:endParaRPr lang="pl-PL"/>
          </a:p>
        </p:txBody>
      </p:sp>
      <p:sp>
        <p:nvSpPr>
          <p:cNvPr id="7" name="Freeform 7"/>
          <p:cNvSpPr/>
          <p:nvPr/>
        </p:nvSpPr>
        <p:spPr>
          <a:xfrm>
            <a:off x="1028700" y="231736"/>
            <a:ext cx="4069346" cy="1593928"/>
          </a:xfrm>
          <a:custGeom>
            <a:avLst/>
            <a:gdLst/>
            <a:ahLst/>
            <a:cxnLst/>
            <a:rect l="l" t="t" r="r" b="b"/>
            <a:pathLst>
              <a:path w="4069346" h="1593928">
                <a:moveTo>
                  <a:pt x="0" y="0"/>
                </a:moveTo>
                <a:lnTo>
                  <a:pt x="4069346" y="0"/>
                </a:lnTo>
                <a:lnTo>
                  <a:pt x="4069346" y="1593928"/>
                </a:lnTo>
                <a:lnTo>
                  <a:pt x="0" y="1593928"/>
                </a:lnTo>
                <a:lnTo>
                  <a:pt x="0" y="0"/>
                </a:lnTo>
                <a:close/>
              </a:path>
            </a:pathLst>
          </a:custGeom>
          <a:blipFill>
            <a:blip r:embed="rId4"/>
            <a:stretch>
              <a:fillRect/>
            </a:stretch>
          </a:blipFill>
        </p:spPr>
        <p:txBody>
          <a:bodyPr/>
          <a:lstStyle/>
          <a:p>
            <a:endParaRPr lang="pl-PL"/>
          </a:p>
        </p:txBody>
      </p:sp>
      <p:sp>
        <p:nvSpPr>
          <p:cNvPr id="8" name="Freeform 8"/>
          <p:cNvSpPr/>
          <p:nvPr/>
        </p:nvSpPr>
        <p:spPr>
          <a:xfrm>
            <a:off x="10700830" y="2458549"/>
            <a:ext cx="5693136" cy="7590848"/>
          </a:xfrm>
          <a:custGeom>
            <a:avLst/>
            <a:gdLst/>
            <a:ahLst/>
            <a:cxnLst/>
            <a:rect l="l" t="t" r="r" b="b"/>
            <a:pathLst>
              <a:path w="5693136" h="7590848">
                <a:moveTo>
                  <a:pt x="0" y="0"/>
                </a:moveTo>
                <a:lnTo>
                  <a:pt x="5693136" y="0"/>
                </a:lnTo>
                <a:lnTo>
                  <a:pt x="5693136" y="7590848"/>
                </a:lnTo>
                <a:lnTo>
                  <a:pt x="0" y="7590848"/>
                </a:lnTo>
                <a:lnTo>
                  <a:pt x="0" y="0"/>
                </a:lnTo>
                <a:close/>
              </a:path>
            </a:pathLst>
          </a:custGeom>
          <a:blipFill>
            <a:blip r:embed="rId5"/>
            <a:stretch>
              <a:fillRect/>
            </a:stretch>
          </a:blipFill>
        </p:spPr>
        <p:txBody>
          <a:bodyPr/>
          <a:lstStyle/>
          <a:p>
            <a:endParaRPr lang="pl-PL"/>
          </a:p>
        </p:txBody>
      </p:sp>
      <p:sp>
        <p:nvSpPr>
          <p:cNvPr id="9" name="TextBox 9"/>
          <p:cNvSpPr txBox="1"/>
          <p:nvPr/>
        </p:nvSpPr>
        <p:spPr>
          <a:xfrm>
            <a:off x="553182" y="4519931"/>
            <a:ext cx="9089727" cy="1180464"/>
          </a:xfrm>
          <a:prstGeom prst="rect">
            <a:avLst/>
          </a:prstGeom>
        </p:spPr>
        <p:txBody>
          <a:bodyPr lIns="0" tIns="0" rIns="0" bIns="0" rtlCol="0" anchor="t">
            <a:spAutoFit/>
          </a:bodyPr>
          <a:lstStyle/>
          <a:p>
            <a:pPr algn="ctr">
              <a:lnSpc>
                <a:spcPts val="4760"/>
              </a:lnSpc>
            </a:pPr>
            <a:r>
              <a:rPr lang="en-US" sz="3400">
                <a:solidFill>
                  <a:srgbClr val="FFFFFF"/>
                </a:solidFill>
                <a:latin typeface="Open Sans Bold"/>
              </a:rPr>
              <a:t>Dzień 5 Lekcje Angielskiego oraz Integracja z uczniami w Hiszpanii </a:t>
            </a:r>
          </a:p>
        </p:txBody>
      </p:sp>
      <p:sp>
        <p:nvSpPr>
          <p:cNvPr id="10" name="TextBox 10"/>
          <p:cNvSpPr txBox="1"/>
          <p:nvPr/>
        </p:nvSpPr>
        <p:spPr>
          <a:xfrm>
            <a:off x="553182" y="5995263"/>
            <a:ext cx="9089727" cy="1180465"/>
          </a:xfrm>
          <a:prstGeom prst="rect">
            <a:avLst/>
          </a:prstGeom>
        </p:spPr>
        <p:txBody>
          <a:bodyPr lIns="0" tIns="0" rIns="0" bIns="0" rtlCol="0" anchor="t">
            <a:spAutoFit/>
          </a:bodyPr>
          <a:lstStyle/>
          <a:p>
            <a:pPr algn="ctr">
              <a:lnSpc>
                <a:spcPts val="4759"/>
              </a:lnSpc>
            </a:pPr>
            <a:r>
              <a:rPr lang="en-US" sz="3399">
                <a:solidFill>
                  <a:srgbClr val="0D1B9B"/>
                </a:solidFill>
                <a:latin typeface="Open Sans Bold"/>
              </a:rPr>
              <a:t>Day 5 English lessons and integration</a:t>
            </a:r>
          </a:p>
          <a:p>
            <a:pPr algn="ctr">
              <a:lnSpc>
                <a:spcPts val="4759"/>
              </a:lnSpc>
            </a:pPr>
            <a:r>
              <a:rPr lang="en-US" sz="3399">
                <a:solidFill>
                  <a:srgbClr val="0D1B9B"/>
                </a:solidFill>
                <a:latin typeface="Open Sans Bold"/>
              </a:rPr>
              <a:t>with students in Spain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a:extLst>
              <a:ext uri="{FF2B5EF4-FFF2-40B4-BE49-F238E27FC236}">
                <a16:creationId xmlns:a16="http://schemas.microsoft.com/office/drawing/2014/main" id="{4357E9CD-68B4-0D24-17EE-C83097766D1E}"/>
              </a:ext>
            </a:extLst>
          </p:cNvPr>
          <p:cNvSpPr/>
          <p:nvPr/>
        </p:nvSpPr>
        <p:spPr>
          <a:xfrm>
            <a:off x="-38100" y="2476500"/>
            <a:ext cx="18326100" cy="7810500"/>
          </a:xfrm>
          <a:prstGeom prst="rect">
            <a:avLst/>
          </a:prstGeom>
          <a:solidFill>
            <a:srgbClr val="2CACE6"/>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pl-PL"/>
          </a:p>
        </p:txBody>
      </p:sp>
      <p:sp>
        <p:nvSpPr>
          <p:cNvPr id="5" name="Freeform 5"/>
          <p:cNvSpPr/>
          <p:nvPr/>
        </p:nvSpPr>
        <p:spPr>
          <a:xfrm>
            <a:off x="12944174" y="159370"/>
            <a:ext cx="4315126" cy="1666294"/>
          </a:xfrm>
          <a:custGeom>
            <a:avLst/>
            <a:gdLst/>
            <a:ahLst/>
            <a:cxnLst/>
            <a:rect l="l" t="t" r="r" b="b"/>
            <a:pathLst>
              <a:path w="4315126" h="1666294">
                <a:moveTo>
                  <a:pt x="0" y="0"/>
                </a:moveTo>
                <a:lnTo>
                  <a:pt x="4315126" y="0"/>
                </a:lnTo>
                <a:lnTo>
                  <a:pt x="4315126" y="1666294"/>
                </a:lnTo>
                <a:lnTo>
                  <a:pt x="0" y="1666294"/>
                </a:lnTo>
                <a:lnTo>
                  <a:pt x="0" y="0"/>
                </a:lnTo>
                <a:close/>
              </a:path>
            </a:pathLst>
          </a:custGeom>
          <a:blipFill>
            <a:blip r:embed="rId2"/>
            <a:stretch>
              <a:fillRect/>
            </a:stretch>
          </a:blipFill>
        </p:spPr>
        <p:txBody>
          <a:bodyPr/>
          <a:lstStyle/>
          <a:p>
            <a:endParaRPr lang="pl-PL"/>
          </a:p>
        </p:txBody>
      </p:sp>
      <p:sp>
        <p:nvSpPr>
          <p:cNvPr id="6" name="Freeform 6"/>
          <p:cNvSpPr/>
          <p:nvPr/>
        </p:nvSpPr>
        <p:spPr>
          <a:xfrm>
            <a:off x="8402098" y="115868"/>
            <a:ext cx="1680059" cy="1825664"/>
          </a:xfrm>
          <a:custGeom>
            <a:avLst/>
            <a:gdLst/>
            <a:ahLst/>
            <a:cxnLst/>
            <a:rect l="l" t="t" r="r" b="b"/>
            <a:pathLst>
              <a:path w="1680059" h="1825664">
                <a:moveTo>
                  <a:pt x="0" y="0"/>
                </a:moveTo>
                <a:lnTo>
                  <a:pt x="1680059" y="0"/>
                </a:lnTo>
                <a:lnTo>
                  <a:pt x="1680059" y="1825664"/>
                </a:lnTo>
                <a:lnTo>
                  <a:pt x="0" y="1825664"/>
                </a:lnTo>
                <a:lnTo>
                  <a:pt x="0" y="0"/>
                </a:lnTo>
                <a:close/>
              </a:path>
            </a:pathLst>
          </a:custGeom>
          <a:blipFill>
            <a:blip r:embed="rId3"/>
            <a:stretch>
              <a:fillRect/>
            </a:stretch>
          </a:blipFill>
        </p:spPr>
        <p:txBody>
          <a:bodyPr/>
          <a:lstStyle/>
          <a:p>
            <a:endParaRPr lang="pl-PL"/>
          </a:p>
        </p:txBody>
      </p:sp>
      <p:sp>
        <p:nvSpPr>
          <p:cNvPr id="7" name="Freeform 7"/>
          <p:cNvSpPr/>
          <p:nvPr/>
        </p:nvSpPr>
        <p:spPr>
          <a:xfrm>
            <a:off x="1028700" y="231736"/>
            <a:ext cx="4069346" cy="1593928"/>
          </a:xfrm>
          <a:custGeom>
            <a:avLst/>
            <a:gdLst/>
            <a:ahLst/>
            <a:cxnLst/>
            <a:rect l="l" t="t" r="r" b="b"/>
            <a:pathLst>
              <a:path w="4069346" h="1593928">
                <a:moveTo>
                  <a:pt x="0" y="0"/>
                </a:moveTo>
                <a:lnTo>
                  <a:pt x="4069346" y="0"/>
                </a:lnTo>
                <a:lnTo>
                  <a:pt x="4069346" y="1593928"/>
                </a:lnTo>
                <a:lnTo>
                  <a:pt x="0" y="1593928"/>
                </a:lnTo>
                <a:lnTo>
                  <a:pt x="0" y="0"/>
                </a:lnTo>
                <a:close/>
              </a:path>
            </a:pathLst>
          </a:custGeom>
          <a:blipFill>
            <a:blip r:embed="rId4"/>
            <a:stretch>
              <a:fillRect/>
            </a:stretch>
          </a:blipFill>
        </p:spPr>
        <p:txBody>
          <a:bodyPr/>
          <a:lstStyle/>
          <a:p>
            <a:endParaRPr lang="pl-PL"/>
          </a:p>
        </p:txBody>
      </p:sp>
      <p:sp>
        <p:nvSpPr>
          <p:cNvPr id="8" name="Freeform 8"/>
          <p:cNvSpPr/>
          <p:nvPr/>
        </p:nvSpPr>
        <p:spPr>
          <a:xfrm>
            <a:off x="11727807" y="2895543"/>
            <a:ext cx="5037645" cy="6716860"/>
          </a:xfrm>
          <a:custGeom>
            <a:avLst/>
            <a:gdLst/>
            <a:ahLst/>
            <a:cxnLst/>
            <a:rect l="l" t="t" r="r" b="b"/>
            <a:pathLst>
              <a:path w="5037645" h="6716860">
                <a:moveTo>
                  <a:pt x="0" y="0"/>
                </a:moveTo>
                <a:lnTo>
                  <a:pt x="5037645" y="0"/>
                </a:lnTo>
                <a:lnTo>
                  <a:pt x="5037645" y="6716860"/>
                </a:lnTo>
                <a:lnTo>
                  <a:pt x="0" y="6716860"/>
                </a:lnTo>
                <a:lnTo>
                  <a:pt x="0" y="0"/>
                </a:lnTo>
                <a:close/>
              </a:path>
            </a:pathLst>
          </a:custGeom>
          <a:blipFill>
            <a:blip r:embed="rId5"/>
            <a:stretch>
              <a:fillRect/>
            </a:stretch>
          </a:blipFill>
        </p:spPr>
        <p:txBody>
          <a:bodyPr/>
          <a:lstStyle/>
          <a:p>
            <a:endParaRPr lang="pl-PL"/>
          </a:p>
        </p:txBody>
      </p:sp>
      <p:sp>
        <p:nvSpPr>
          <p:cNvPr id="9" name="TextBox 9"/>
          <p:cNvSpPr txBox="1"/>
          <p:nvPr/>
        </p:nvSpPr>
        <p:spPr>
          <a:xfrm>
            <a:off x="1214720" y="3267063"/>
            <a:ext cx="9324637" cy="2277108"/>
          </a:xfrm>
          <a:prstGeom prst="rect">
            <a:avLst/>
          </a:prstGeom>
        </p:spPr>
        <p:txBody>
          <a:bodyPr lIns="0" tIns="0" rIns="0" bIns="0" rtlCol="0" anchor="t">
            <a:spAutoFit/>
          </a:bodyPr>
          <a:lstStyle/>
          <a:p>
            <a:pPr algn="ctr">
              <a:lnSpc>
                <a:spcPts val="3640"/>
              </a:lnSpc>
            </a:pPr>
            <a:r>
              <a:rPr lang="en-US" sz="2600">
                <a:solidFill>
                  <a:srgbClr val="FFFFFF"/>
                </a:solidFill>
                <a:latin typeface="Open Sans Bold"/>
              </a:rPr>
              <a:t>Piątego dnia naszej podróży skupiliśmy się na lekcjach angielskiego, które stanowiły istotny element naszego programu edukacyjnego. Dzięki nim mieliśmy także okazję do integracji z hiszpańskimi uczniami, co pozwoliło nam lepiej poznać miejscową kulturę.</a:t>
            </a:r>
          </a:p>
        </p:txBody>
      </p:sp>
      <p:sp>
        <p:nvSpPr>
          <p:cNvPr id="10" name="TextBox 10"/>
          <p:cNvSpPr txBox="1"/>
          <p:nvPr/>
        </p:nvSpPr>
        <p:spPr>
          <a:xfrm>
            <a:off x="1214720" y="6463523"/>
            <a:ext cx="9324637" cy="2277110"/>
          </a:xfrm>
          <a:prstGeom prst="rect">
            <a:avLst/>
          </a:prstGeom>
        </p:spPr>
        <p:txBody>
          <a:bodyPr lIns="0" tIns="0" rIns="0" bIns="0" rtlCol="0" anchor="t">
            <a:spAutoFit/>
          </a:bodyPr>
          <a:lstStyle/>
          <a:p>
            <a:pPr algn="ctr">
              <a:lnSpc>
                <a:spcPts val="3639"/>
              </a:lnSpc>
            </a:pPr>
            <a:r>
              <a:rPr lang="en-US" sz="2599">
                <a:solidFill>
                  <a:srgbClr val="0D1B9B"/>
                </a:solidFill>
                <a:latin typeface="Open Sans Bold"/>
              </a:rPr>
              <a:t>On the fifth day of our trip, we focused on English lessons, which were an important element of our educational program. Thanks to them, we also had the opportunity to integrate with Spanish students, which allowed us to get to know the local culture better.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a:extLst>
              <a:ext uri="{FF2B5EF4-FFF2-40B4-BE49-F238E27FC236}">
                <a16:creationId xmlns:a16="http://schemas.microsoft.com/office/drawing/2014/main" id="{4FC1DB47-A770-7219-280E-C4E01FE418F3}"/>
              </a:ext>
            </a:extLst>
          </p:cNvPr>
          <p:cNvSpPr/>
          <p:nvPr/>
        </p:nvSpPr>
        <p:spPr>
          <a:xfrm>
            <a:off x="-38100" y="2476500"/>
            <a:ext cx="18326100" cy="7810500"/>
          </a:xfrm>
          <a:prstGeom prst="rect">
            <a:avLst/>
          </a:prstGeom>
          <a:solidFill>
            <a:srgbClr val="2CACE6"/>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pl-PL"/>
          </a:p>
        </p:txBody>
      </p:sp>
      <p:sp>
        <p:nvSpPr>
          <p:cNvPr id="5" name="Freeform 5"/>
          <p:cNvSpPr/>
          <p:nvPr/>
        </p:nvSpPr>
        <p:spPr>
          <a:xfrm>
            <a:off x="12944174" y="159370"/>
            <a:ext cx="4315126" cy="1666294"/>
          </a:xfrm>
          <a:custGeom>
            <a:avLst/>
            <a:gdLst/>
            <a:ahLst/>
            <a:cxnLst/>
            <a:rect l="l" t="t" r="r" b="b"/>
            <a:pathLst>
              <a:path w="4315126" h="1666294">
                <a:moveTo>
                  <a:pt x="0" y="0"/>
                </a:moveTo>
                <a:lnTo>
                  <a:pt x="4315126" y="0"/>
                </a:lnTo>
                <a:lnTo>
                  <a:pt x="4315126" y="1666294"/>
                </a:lnTo>
                <a:lnTo>
                  <a:pt x="0" y="1666294"/>
                </a:lnTo>
                <a:lnTo>
                  <a:pt x="0" y="0"/>
                </a:lnTo>
                <a:close/>
              </a:path>
            </a:pathLst>
          </a:custGeom>
          <a:blipFill>
            <a:blip r:embed="rId2"/>
            <a:stretch>
              <a:fillRect/>
            </a:stretch>
          </a:blipFill>
        </p:spPr>
        <p:txBody>
          <a:bodyPr/>
          <a:lstStyle/>
          <a:p>
            <a:endParaRPr lang="pl-PL"/>
          </a:p>
        </p:txBody>
      </p:sp>
      <p:sp>
        <p:nvSpPr>
          <p:cNvPr id="6" name="Freeform 6"/>
          <p:cNvSpPr/>
          <p:nvPr/>
        </p:nvSpPr>
        <p:spPr>
          <a:xfrm>
            <a:off x="8402098" y="115868"/>
            <a:ext cx="1680059" cy="1825664"/>
          </a:xfrm>
          <a:custGeom>
            <a:avLst/>
            <a:gdLst/>
            <a:ahLst/>
            <a:cxnLst/>
            <a:rect l="l" t="t" r="r" b="b"/>
            <a:pathLst>
              <a:path w="1680059" h="1825664">
                <a:moveTo>
                  <a:pt x="0" y="0"/>
                </a:moveTo>
                <a:lnTo>
                  <a:pt x="1680059" y="0"/>
                </a:lnTo>
                <a:lnTo>
                  <a:pt x="1680059" y="1825664"/>
                </a:lnTo>
                <a:lnTo>
                  <a:pt x="0" y="1825664"/>
                </a:lnTo>
                <a:lnTo>
                  <a:pt x="0" y="0"/>
                </a:lnTo>
                <a:close/>
              </a:path>
            </a:pathLst>
          </a:custGeom>
          <a:blipFill>
            <a:blip r:embed="rId3"/>
            <a:stretch>
              <a:fillRect/>
            </a:stretch>
          </a:blipFill>
        </p:spPr>
        <p:txBody>
          <a:bodyPr/>
          <a:lstStyle/>
          <a:p>
            <a:endParaRPr lang="pl-PL"/>
          </a:p>
        </p:txBody>
      </p:sp>
      <p:sp>
        <p:nvSpPr>
          <p:cNvPr id="7" name="Freeform 7"/>
          <p:cNvSpPr/>
          <p:nvPr/>
        </p:nvSpPr>
        <p:spPr>
          <a:xfrm>
            <a:off x="1028700" y="231736"/>
            <a:ext cx="4069346" cy="1593928"/>
          </a:xfrm>
          <a:custGeom>
            <a:avLst/>
            <a:gdLst/>
            <a:ahLst/>
            <a:cxnLst/>
            <a:rect l="l" t="t" r="r" b="b"/>
            <a:pathLst>
              <a:path w="4069346" h="1593928">
                <a:moveTo>
                  <a:pt x="0" y="0"/>
                </a:moveTo>
                <a:lnTo>
                  <a:pt x="4069346" y="0"/>
                </a:lnTo>
                <a:lnTo>
                  <a:pt x="4069346" y="1593928"/>
                </a:lnTo>
                <a:lnTo>
                  <a:pt x="0" y="1593928"/>
                </a:lnTo>
                <a:lnTo>
                  <a:pt x="0" y="0"/>
                </a:lnTo>
                <a:close/>
              </a:path>
            </a:pathLst>
          </a:custGeom>
          <a:blipFill>
            <a:blip r:embed="rId4"/>
            <a:stretch>
              <a:fillRect/>
            </a:stretch>
          </a:blipFill>
        </p:spPr>
        <p:txBody>
          <a:bodyPr/>
          <a:lstStyle/>
          <a:p>
            <a:endParaRPr lang="pl-PL"/>
          </a:p>
        </p:txBody>
      </p:sp>
      <p:sp>
        <p:nvSpPr>
          <p:cNvPr id="9" name="TextBox 9"/>
          <p:cNvSpPr txBox="1"/>
          <p:nvPr/>
        </p:nvSpPr>
        <p:spPr>
          <a:xfrm>
            <a:off x="1166472" y="5124450"/>
            <a:ext cx="9089727" cy="574196"/>
          </a:xfrm>
          <a:prstGeom prst="rect">
            <a:avLst/>
          </a:prstGeom>
        </p:spPr>
        <p:txBody>
          <a:bodyPr lIns="0" tIns="0" rIns="0" bIns="0" rtlCol="0" anchor="t">
            <a:spAutoFit/>
          </a:bodyPr>
          <a:lstStyle/>
          <a:p>
            <a:pPr algn="ctr">
              <a:lnSpc>
                <a:spcPts val="4760"/>
              </a:lnSpc>
            </a:pPr>
            <a:r>
              <a:rPr lang="en-US" sz="3400" dirty="0" err="1">
                <a:solidFill>
                  <a:srgbClr val="FFFFFF"/>
                </a:solidFill>
                <a:latin typeface="Open Sans Bold"/>
              </a:rPr>
              <a:t>Dzień</a:t>
            </a:r>
            <a:r>
              <a:rPr lang="en-US" sz="3400" dirty="0">
                <a:solidFill>
                  <a:srgbClr val="FFFFFF"/>
                </a:solidFill>
                <a:latin typeface="Open Sans Bold"/>
              </a:rPr>
              <a:t> </a:t>
            </a:r>
            <a:r>
              <a:rPr lang="pl-PL" sz="3400" dirty="0">
                <a:solidFill>
                  <a:srgbClr val="FFFFFF"/>
                </a:solidFill>
                <a:latin typeface="Open Sans Bold"/>
              </a:rPr>
              <a:t>6</a:t>
            </a:r>
            <a:r>
              <a:rPr lang="en-US" sz="3400" dirty="0">
                <a:solidFill>
                  <a:srgbClr val="FFFFFF"/>
                </a:solidFill>
                <a:latin typeface="Open Sans Bold"/>
              </a:rPr>
              <a:t> </a:t>
            </a:r>
            <a:r>
              <a:rPr lang="en-US" sz="3400" dirty="0" err="1">
                <a:solidFill>
                  <a:srgbClr val="FFFFFF"/>
                </a:solidFill>
                <a:latin typeface="Open Sans Bold"/>
              </a:rPr>
              <a:t>Lekcje</a:t>
            </a:r>
            <a:r>
              <a:rPr lang="en-US" sz="3400" dirty="0">
                <a:solidFill>
                  <a:srgbClr val="FFFFFF"/>
                </a:solidFill>
                <a:latin typeface="Open Sans Bold"/>
              </a:rPr>
              <a:t> </a:t>
            </a:r>
            <a:r>
              <a:rPr lang="pl-PL" sz="3400" dirty="0">
                <a:solidFill>
                  <a:srgbClr val="FFFFFF"/>
                </a:solidFill>
                <a:latin typeface="Open Sans Bold"/>
              </a:rPr>
              <a:t>Informatyki oraz </a:t>
            </a:r>
            <a:r>
              <a:rPr lang="pl-PL" sz="3400" dirty="0" err="1">
                <a:solidFill>
                  <a:srgbClr val="FFFFFF"/>
                </a:solidFill>
                <a:latin typeface="Open Sans Bold"/>
              </a:rPr>
              <a:t>Abadia</a:t>
            </a:r>
            <a:endParaRPr lang="en-US" sz="3400" dirty="0">
              <a:solidFill>
                <a:srgbClr val="FFFFFF"/>
              </a:solidFill>
              <a:latin typeface="Open Sans Bold"/>
            </a:endParaRPr>
          </a:p>
        </p:txBody>
      </p:sp>
      <p:sp>
        <p:nvSpPr>
          <p:cNvPr id="10" name="TextBox 10"/>
          <p:cNvSpPr txBox="1"/>
          <p:nvPr/>
        </p:nvSpPr>
        <p:spPr>
          <a:xfrm>
            <a:off x="553182" y="6062384"/>
            <a:ext cx="9089727" cy="574196"/>
          </a:xfrm>
          <a:prstGeom prst="rect">
            <a:avLst/>
          </a:prstGeom>
        </p:spPr>
        <p:txBody>
          <a:bodyPr lIns="0" tIns="0" rIns="0" bIns="0" rtlCol="0" anchor="t">
            <a:spAutoFit/>
          </a:bodyPr>
          <a:lstStyle/>
          <a:p>
            <a:pPr algn="ctr">
              <a:lnSpc>
                <a:spcPts val="4759"/>
              </a:lnSpc>
            </a:pPr>
            <a:r>
              <a:rPr lang="en-US" sz="3399" dirty="0">
                <a:solidFill>
                  <a:srgbClr val="0D1B9B"/>
                </a:solidFill>
                <a:latin typeface="Open Sans Bold"/>
              </a:rPr>
              <a:t>Day </a:t>
            </a:r>
            <a:r>
              <a:rPr lang="pl-PL" sz="3399" dirty="0">
                <a:solidFill>
                  <a:srgbClr val="0D1B9B"/>
                </a:solidFill>
                <a:latin typeface="Open Sans Bold"/>
              </a:rPr>
              <a:t>6</a:t>
            </a:r>
            <a:r>
              <a:rPr lang="en-US" sz="3399" dirty="0">
                <a:solidFill>
                  <a:srgbClr val="0D1B9B"/>
                </a:solidFill>
                <a:latin typeface="Open Sans Bold"/>
              </a:rPr>
              <a:t> </a:t>
            </a:r>
            <a:r>
              <a:rPr lang="pl-PL" sz="3399" dirty="0">
                <a:solidFill>
                  <a:srgbClr val="0D1B9B"/>
                </a:solidFill>
                <a:latin typeface="Open Sans Bold"/>
              </a:rPr>
              <a:t>IT </a:t>
            </a:r>
            <a:r>
              <a:rPr lang="pl-PL" sz="3399" dirty="0" err="1">
                <a:solidFill>
                  <a:srgbClr val="0D1B9B"/>
                </a:solidFill>
                <a:latin typeface="Open Sans Bold"/>
              </a:rPr>
              <a:t>Lessons</a:t>
            </a:r>
            <a:r>
              <a:rPr lang="pl-PL" sz="3399" dirty="0">
                <a:solidFill>
                  <a:srgbClr val="0D1B9B"/>
                </a:solidFill>
                <a:latin typeface="Open Sans Bold"/>
              </a:rPr>
              <a:t> and </a:t>
            </a:r>
            <a:r>
              <a:rPr lang="pl-PL" sz="3399" dirty="0" err="1">
                <a:solidFill>
                  <a:srgbClr val="0D1B9B"/>
                </a:solidFill>
                <a:latin typeface="Open Sans Bold"/>
              </a:rPr>
              <a:t>Abadia</a:t>
            </a:r>
            <a:endParaRPr lang="en-US" sz="3399" dirty="0">
              <a:solidFill>
                <a:srgbClr val="0D1B9B"/>
              </a:solidFill>
              <a:latin typeface="Open Sans Bold"/>
            </a:endParaRPr>
          </a:p>
        </p:txBody>
      </p:sp>
      <p:pic>
        <p:nvPicPr>
          <p:cNvPr id="12" name="Obraz 11">
            <a:extLst>
              <a:ext uri="{FF2B5EF4-FFF2-40B4-BE49-F238E27FC236}">
                <a16:creationId xmlns:a16="http://schemas.microsoft.com/office/drawing/2014/main" id="{B5E25E20-9813-764A-ACD3-D5E59C53BE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50841" y="2895600"/>
            <a:ext cx="5229225" cy="6972300"/>
          </a:xfrm>
          <a:prstGeom prst="rect">
            <a:avLst/>
          </a:prstGeom>
        </p:spPr>
      </p:pic>
    </p:spTree>
    <p:extLst>
      <p:ext uri="{BB962C8B-B14F-4D97-AF65-F5344CB8AC3E}">
        <p14:creationId xmlns:p14="http://schemas.microsoft.com/office/powerpoint/2010/main" val="3138915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a:extLst>
              <a:ext uri="{FF2B5EF4-FFF2-40B4-BE49-F238E27FC236}">
                <a16:creationId xmlns:a16="http://schemas.microsoft.com/office/drawing/2014/main" id="{4357E9CD-68B4-0D24-17EE-C83097766D1E}"/>
              </a:ext>
            </a:extLst>
          </p:cNvPr>
          <p:cNvSpPr/>
          <p:nvPr/>
        </p:nvSpPr>
        <p:spPr>
          <a:xfrm>
            <a:off x="-38100" y="2476500"/>
            <a:ext cx="18326100" cy="7810500"/>
          </a:xfrm>
          <a:prstGeom prst="rect">
            <a:avLst/>
          </a:prstGeom>
          <a:solidFill>
            <a:srgbClr val="2CACE6"/>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pl-PL" dirty="0"/>
          </a:p>
        </p:txBody>
      </p:sp>
      <p:sp>
        <p:nvSpPr>
          <p:cNvPr id="5" name="Freeform 5"/>
          <p:cNvSpPr/>
          <p:nvPr/>
        </p:nvSpPr>
        <p:spPr>
          <a:xfrm>
            <a:off x="12944174" y="159370"/>
            <a:ext cx="4315126" cy="1666294"/>
          </a:xfrm>
          <a:custGeom>
            <a:avLst/>
            <a:gdLst/>
            <a:ahLst/>
            <a:cxnLst/>
            <a:rect l="l" t="t" r="r" b="b"/>
            <a:pathLst>
              <a:path w="4315126" h="1666294">
                <a:moveTo>
                  <a:pt x="0" y="0"/>
                </a:moveTo>
                <a:lnTo>
                  <a:pt x="4315126" y="0"/>
                </a:lnTo>
                <a:lnTo>
                  <a:pt x="4315126" y="1666294"/>
                </a:lnTo>
                <a:lnTo>
                  <a:pt x="0" y="1666294"/>
                </a:lnTo>
                <a:lnTo>
                  <a:pt x="0" y="0"/>
                </a:lnTo>
                <a:close/>
              </a:path>
            </a:pathLst>
          </a:custGeom>
          <a:blipFill>
            <a:blip r:embed="rId2"/>
            <a:stretch>
              <a:fillRect/>
            </a:stretch>
          </a:blipFill>
        </p:spPr>
        <p:txBody>
          <a:bodyPr/>
          <a:lstStyle/>
          <a:p>
            <a:endParaRPr lang="pl-PL"/>
          </a:p>
        </p:txBody>
      </p:sp>
      <p:sp>
        <p:nvSpPr>
          <p:cNvPr id="6" name="Freeform 6"/>
          <p:cNvSpPr/>
          <p:nvPr/>
        </p:nvSpPr>
        <p:spPr>
          <a:xfrm>
            <a:off x="8402098" y="115868"/>
            <a:ext cx="1680059" cy="1825664"/>
          </a:xfrm>
          <a:custGeom>
            <a:avLst/>
            <a:gdLst/>
            <a:ahLst/>
            <a:cxnLst/>
            <a:rect l="l" t="t" r="r" b="b"/>
            <a:pathLst>
              <a:path w="1680059" h="1825664">
                <a:moveTo>
                  <a:pt x="0" y="0"/>
                </a:moveTo>
                <a:lnTo>
                  <a:pt x="1680059" y="0"/>
                </a:lnTo>
                <a:lnTo>
                  <a:pt x="1680059" y="1825664"/>
                </a:lnTo>
                <a:lnTo>
                  <a:pt x="0" y="1825664"/>
                </a:lnTo>
                <a:lnTo>
                  <a:pt x="0" y="0"/>
                </a:lnTo>
                <a:close/>
              </a:path>
            </a:pathLst>
          </a:custGeom>
          <a:blipFill>
            <a:blip r:embed="rId3"/>
            <a:stretch>
              <a:fillRect/>
            </a:stretch>
          </a:blipFill>
        </p:spPr>
        <p:txBody>
          <a:bodyPr/>
          <a:lstStyle/>
          <a:p>
            <a:endParaRPr lang="pl-PL"/>
          </a:p>
        </p:txBody>
      </p:sp>
      <p:sp>
        <p:nvSpPr>
          <p:cNvPr id="7" name="Freeform 7"/>
          <p:cNvSpPr/>
          <p:nvPr/>
        </p:nvSpPr>
        <p:spPr>
          <a:xfrm>
            <a:off x="1028700" y="231736"/>
            <a:ext cx="4069346" cy="1593928"/>
          </a:xfrm>
          <a:custGeom>
            <a:avLst/>
            <a:gdLst/>
            <a:ahLst/>
            <a:cxnLst/>
            <a:rect l="l" t="t" r="r" b="b"/>
            <a:pathLst>
              <a:path w="4069346" h="1593928">
                <a:moveTo>
                  <a:pt x="0" y="0"/>
                </a:moveTo>
                <a:lnTo>
                  <a:pt x="4069346" y="0"/>
                </a:lnTo>
                <a:lnTo>
                  <a:pt x="4069346" y="1593928"/>
                </a:lnTo>
                <a:lnTo>
                  <a:pt x="0" y="1593928"/>
                </a:lnTo>
                <a:lnTo>
                  <a:pt x="0" y="0"/>
                </a:lnTo>
                <a:close/>
              </a:path>
            </a:pathLst>
          </a:custGeom>
          <a:blipFill>
            <a:blip r:embed="rId4"/>
            <a:stretch>
              <a:fillRect/>
            </a:stretch>
          </a:blipFill>
        </p:spPr>
        <p:txBody>
          <a:bodyPr/>
          <a:lstStyle/>
          <a:p>
            <a:endParaRPr lang="pl-PL"/>
          </a:p>
        </p:txBody>
      </p:sp>
      <p:sp>
        <p:nvSpPr>
          <p:cNvPr id="9" name="TextBox 9"/>
          <p:cNvSpPr txBox="1"/>
          <p:nvPr/>
        </p:nvSpPr>
        <p:spPr>
          <a:xfrm>
            <a:off x="1214719" y="3599466"/>
            <a:ext cx="9324637" cy="1817292"/>
          </a:xfrm>
          <a:prstGeom prst="rect">
            <a:avLst/>
          </a:prstGeom>
        </p:spPr>
        <p:txBody>
          <a:bodyPr lIns="0" tIns="0" rIns="0" bIns="0" rtlCol="0" anchor="t">
            <a:spAutoFit/>
          </a:bodyPr>
          <a:lstStyle/>
          <a:p>
            <a:pPr algn="ctr">
              <a:lnSpc>
                <a:spcPts val="3640"/>
              </a:lnSpc>
            </a:pPr>
            <a:r>
              <a:rPr lang="pl-PL" sz="2600" dirty="0">
                <a:solidFill>
                  <a:srgbClr val="FFFFFF"/>
                </a:solidFill>
                <a:latin typeface="Open Sans Bold"/>
              </a:rPr>
              <a:t>Na lekcjach Informatyki zrobiliśmy szkic działania programu do obliczania delty, a następnie używając dowolnego języka programowania zastosowaliśmy go, by wprowadzić ideę w życie.</a:t>
            </a:r>
            <a:endParaRPr lang="en-US" sz="2600" dirty="0">
              <a:solidFill>
                <a:srgbClr val="FFFFFF"/>
              </a:solidFill>
              <a:latin typeface="Open Sans Bold"/>
            </a:endParaRPr>
          </a:p>
        </p:txBody>
      </p:sp>
      <p:sp>
        <p:nvSpPr>
          <p:cNvPr id="10" name="TextBox 10"/>
          <p:cNvSpPr txBox="1"/>
          <p:nvPr/>
        </p:nvSpPr>
        <p:spPr>
          <a:xfrm>
            <a:off x="1214719" y="6324600"/>
            <a:ext cx="9324637" cy="1817292"/>
          </a:xfrm>
          <a:prstGeom prst="rect">
            <a:avLst/>
          </a:prstGeom>
        </p:spPr>
        <p:txBody>
          <a:bodyPr lIns="0" tIns="0" rIns="0" bIns="0" rtlCol="0" anchor="t">
            <a:spAutoFit/>
          </a:bodyPr>
          <a:lstStyle/>
          <a:p>
            <a:pPr algn="ctr">
              <a:lnSpc>
                <a:spcPts val="3639"/>
              </a:lnSpc>
            </a:pPr>
            <a:r>
              <a:rPr lang="en-US" sz="2599" dirty="0">
                <a:solidFill>
                  <a:srgbClr val="0D1B9B"/>
                </a:solidFill>
                <a:latin typeface="Open Sans Bold"/>
              </a:rPr>
              <a:t>During Computer Science lessons, we made a sketch of the program for calculating delta, and then, using any programming language, we used it to implement the idea.</a:t>
            </a:r>
          </a:p>
        </p:txBody>
      </p:sp>
      <p:pic>
        <p:nvPicPr>
          <p:cNvPr id="3" name="Obraz 2">
            <a:extLst>
              <a:ext uri="{FF2B5EF4-FFF2-40B4-BE49-F238E27FC236}">
                <a16:creationId xmlns:a16="http://schemas.microsoft.com/office/drawing/2014/main" id="{A47EBE38-439E-78E2-28BF-E1BB3117C5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86802" y="2857500"/>
            <a:ext cx="5015651" cy="6687534"/>
          </a:xfrm>
          <a:prstGeom prst="rect">
            <a:avLst/>
          </a:prstGeom>
        </p:spPr>
      </p:pic>
    </p:spTree>
    <p:extLst>
      <p:ext uri="{BB962C8B-B14F-4D97-AF65-F5344CB8AC3E}">
        <p14:creationId xmlns:p14="http://schemas.microsoft.com/office/powerpoint/2010/main" val="2241494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a:extLst>
              <a:ext uri="{FF2B5EF4-FFF2-40B4-BE49-F238E27FC236}">
                <a16:creationId xmlns:a16="http://schemas.microsoft.com/office/drawing/2014/main" id="{4357E9CD-68B4-0D24-17EE-C83097766D1E}"/>
              </a:ext>
            </a:extLst>
          </p:cNvPr>
          <p:cNvSpPr/>
          <p:nvPr/>
        </p:nvSpPr>
        <p:spPr>
          <a:xfrm>
            <a:off x="-38100" y="2476500"/>
            <a:ext cx="18326100" cy="7810500"/>
          </a:xfrm>
          <a:prstGeom prst="rect">
            <a:avLst/>
          </a:prstGeom>
          <a:solidFill>
            <a:srgbClr val="2CACE6"/>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pl-PL" dirty="0"/>
          </a:p>
        </p:txBody>
      </p:sp>
      <p:sp>
        <p:nvSpPr>
          <p:cNvPr id="5" name="Freeform 5"/>
          <p:cNvSpPr/>
          <p:nvPr/>
        </p:nvSpPr>
        <p:spPr>
          <a:xfrm>
            <a:off x="12944174" y="159370"/>
            <a:ext cx="4315126" cy="1666294"/>
          </a:xfrm>
          <a:custGeom>
            <a:avLst/>
            <a:gdLst/>
            <a:ahLst/>
            <a:cxnLst/>
            <a:rect l="l" t="t" r="r" b="b"/>
            <a:pathLst>
              <a:path w="4315126" h="1666294">
                <a:moveTo>
                  <a:pt x="0" y="0"/>
                </a:moveTo>
                <a:lnTo>
                  <a:pt x="4315126" y="0"/>
                </a:lnTo>
                <a:lnTo>
                  <a:pt x="4315126" y="1666294"/>
                </a:lnTo>
                <a:lnTo>
                  <a:pt x="0" y="1666294"/>
                </a:lnTo>
                <a:lnTo>
                  <a:pt x="0" y="0"/>
                </a:lnTo>
                <a:close/>
              </a:path>
            </a:pathLst>
          </a:custGeom>
          <a:blipFill>
            <a:blip r:embed="rId3"/>
            <a:stretch>
              <a:fillRect/>
            </a:stretch>
          </a:blipFill>
        </p:spPr>
        <p:txBody>
          <a:bodyPr/>
          <a:lstStyle/>
          <a:p>
            <a:endParaRPr lang="pl-PL"/>
          </a:p>
        </p:txBody>
      </p:sp>
      <p:sp>
        <p:nvSpPr>
          <p:cNvPr id="6" name="Freeform 6"/>
          <p:cNvSpPr/>
          <p:nvPr/>
        </p:nvSpPr>
        <p:spPr>
          <a:xfrm>
            <a:off x="8402098" y="115868"/>
            <a:ext cx="1680059" cy="1825664"/>
          </a:xfrm>
          <a:custGeom>
            <a:avLst/>
            <a:gdLst/>
            <a:ahLst/>
            <a:cxnLst/>
            <a:rect l="l" t="t" r="r" b="b"/>
            <a:pathLst>
              <a:path w="1680059" h="1825664">
                <a:moveTo>
                  <a:pt x="0" y="0"/>
                </a:moveTo>
                <a:lnTo>
                  <a:pt x="1680059" y="0"/>
                </a:lnTo>
                <a:lnTo>
                  <a:pt x="1680059" y="1825664"/>
                </a:lnTo>
                <a:lnTo>
                  <a:pt x="0" y="1825664"/>
                </a:lnTo>
                <a:lnTo>
                  <a:pt x="0" y="0"/>
                </a:lnTo>
                <a:close/>
              </a:path>
            </a:pathLst>
          </a:custGeom>
          <a:blipFill>
            <a:blip r:embed="rId4"/>
            <a:stretch>
              <a:fillRect/>
            </a:stretch>
          </a:blipFill>
        </p:spPr>
        <p:txBody>
          <a:bodyPr/>
          <a:lstStyle/>
          <a:p>
            <a:endParaRPr lang="pl-PL"/>
          </a:p>
        </p:txBody>
      </p:sp>
      <p:sp>
        <p:nvSpPr>
          <p:cNvPr id="7" name="Freeform 7"/>
          <p:cNvSpPr/>
          <p:nvPr/>
        </p:nvSpPr>
        <p:spPr>
          <a:xfrm>
            <a:off x="1028700" y="231736"/>
            <a:ext cx="4069346" cy="1593928"/>
          </a:xfrm>
          <a:custGeom>
            <a:avLst/>
            <a:gdLst/>
            <a:ahLst/>
            <a:cxnLst/>
            <a:rect l="l" t="t" r="r" b="b"/>
            <a:pathLst>
              <a:path w="4069346" h="1593928">
                <a:moveTo>
                  <a:pt x="0" y="0"/>
                </a:moveTo>
                <a:lnTo>
                  <a:pt x="4069346" y="0"/>
                </a:lnTo>
                <a:lnTo>
                  <a:pt x="4069346" y="1593928"/>
                </a:lnTo>
                <a:lnTo>
                  <a:pt x="0" y="1593928"/>
                </a:lnTo>
                <a:lnTo>
                  <a:pt x="0" y="0"/>
                </a:lnTo>
                <a:close/>
              </a:path>
            </a:pathLst>
          </a:custGeom>
          <a:blipFill>
            <a:blip r:embed="rId5"/>
            <a:stretch>
              <a:fillRect/>
            </a:stretch>
          </a:blipFill>
        </p:spPr>
        <p:txBody>
          <a:bodyPr/>
          <a:lstStyle/>
          <a:p>
            <a:endParaRPr lang="pl-PL"/>
          </a:p>
        </p:txBody>
      </p:sp>
      <p:sp>
        <p:nvSpPr>
          <p:cNvPr id="9" name="TextBox 9"/>
          <p:cNvSpPr txBox="1"/>
          <p:nvPr/>
        </p:nvSpPr>
        <p:spPr>
          <a:xfrm>
            <a:off x="1364558" y="3972340"/>
            <a:ext cx="9324637" cy="1817292"/>
          </a:xfrm>
          <a:prstGeom prst="rect">
            <a:avLst/>
          </a:prstGeom>
        </p:spPr>
        <p:txBody>
          <a:bodyPr lIns="0" tIns="0" rIns="0" bIns="0" rtlCol="0" anchor="t">
            <a:spAutoFit/>
          </a:bodyPr>
          <a:lstStyle/>
          <a:p>
            <a:pPr algn="ctr">
              <a:lnSpc>
                <a:spcPts val="3640"/>
              </a:lnSpc>
            </a:pPr>
            <a:r>
              <a:rPr lang="pl-PL" sz="2600" dirty="0" err="1">
                <a:solidFill>
                  <a:srgbClr val="FFFFFF"/>
                </a:solidFill>
                <a:latin typeface="Open Sans Bold"/>
              </a:rPr>
              <a:t>Abadía</a:t>
            </a:r>
            <a:r>
              <a:rPr lang="pl-PL" sz="2600" dirty="0">
                <a:solidFill>
                  <a:srgbClr val="FFFFFF"/>
                </a:solidFill>
                <a:latin typeface="Open Sans Bold"/>
              </a:rPr>
              <a:t> charakteryzuje się górzystym terenem i śródziemnomorskim klimatem. Bogata historia regionu widoczna jest w zabytkach, takich jak stary klasztor, będący główną atrakcją turystyczną.</a:t>
            </a:r>
            <a:endParaRPr lang="en-US" sz="2600" dirty="0">
              <a:solidFill>
                <a:srgbClr val="FFFFFF"/>
              </a:solidFill>
              <a:latin typeface="Open Sans Bold"/>
            </a:endParaRPr>
          </a:p>
        </p:txBody>
      </p:sp>
      <p:sp>
        <p:nvSpPr>
          <p:cNvPr id="10" name="TextBox 10"/>
          <p:cNvSpPr txBox="1"/>
          <p:nvPr/>
        </p:nvSpPr>
        <p:spPr>
          <a:xfrm>
            <a:off x="1214719" y="6324600"/>
            <a:ext cx="9324637" cy="1817292"/>
          </a:xfrm>
          <a:prstGeom prst="rect">
            <a:avLst/>
          </a:prstGeom>
        </p:spPr>
        <p:txBody>
          <a:bodyPr lIns="0" tIns="0" rIns="0" bIns="0" rtlCol="0" anchor="t">
            <a:spAutoFit/>
          </a:bodyPr>
          <a:lstStyle/>
          <a:p>
            <a:pPr algn="ctr">
              <a:lnSpc>
                <a:spcPts val="3639"/>
              </a:lnSpc>
            </a:pPr>
            <a:r>
              <a:rPr lang="en-US" sz="2599" dirty="0" err="1">
                <a:solidFill>
                  <a:srgbClr val="0D1B9B"/>
                </a:solidFill>
                <a:latin typeface="Open Sans Bold"/>
              </a:rPr>
              <a:t>Abadía</a:t>
            </a:r>
            <a:r>
              <a:rPr lang="pl-PL" sz="2599" dirty="0">
                <a:solidFill>
                  <a:srgbClr val="0D1B9B"/>
                </a:solidFill>
                <a:latin typeface="Open Sans Bold"/>
              </a:rPr>
              <a:t> i</a:t>
            </a:r>
            <a:r>
              <a:rPr lang="en-US" sz="2599" dirty="0">
                <a:solidFill>
                  <a:srgbClr val="0D1B9B"/>
                </a:solidFill>
                <a:latin typeface="Open Sans Bold"/>
              </a:rPr>
              <a:t>t is characterized by mountainous terrain and a Mediterranean climate. The rich history of the region is visible in monuments such as the old monastery, which is a major tourist attraction.</a:t>
            </a:r>
          </a:p>
        </p:txBody>
      </p:sp>
      <p:pic>
        <p:nvPicPr>
          <p:cNvPr id="12" name="Obraz 11">
            <a:extLst>
              <a:ext uri="{FF2B5EF4-FFF2-40B4-BE49-F238E27FC236}">
                <a16:creationId xmlns:a16="http://schemas.microsoft.com/office/drawing/2014/main" id="{C94CEEF3-9E83-C582-0BD1-8DCA2D3F82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91853" y="2673350"/>
            <a:ext cx="5562600" cy="7416800"/>
          </a:xfrm>
          <a:prstGeom prst="rect">
            <a:avLst/>
          </a:prstGeom>
        </p:spPr>
      </p:pic>
    </p:spTree>
    <p:extLst>
      <p:ext uri="{BB962C8B-B14F-4D97-AF65-F5344CB8AC3E}">
        <p14:creationId xmlns:p14="http://schemas.microsoft.com/office/powerpoint/2010/main" val="2575673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rostokąt 11">
            <a:extLst>
              <a:ext uri="{FF2B5EF4-FFF2-40B4-BE49-F238E27FC236}">
                <a16:creationId xmlns:a16="http://schemas.microsoft.com/office/drawing/2014/main" id="{D6F142CC-7B19-FFC6-FDB2-840280F9B8B7}"/>
              </a:ext>
            </a:extLst>
          </p:cNvPr>
          <p:cNvSpPr/>
          <p:nvPr/>
        </p:nvSpPr>
        <p:spPr>
          <a:xfrm>
            <a:off x="-38100" y="2476500"/>
            <a:ext cx="18326100" cy="7810500"/>
          </a:xfrm>
          <a:prstGeom prst="rect">
            <a:avLst/>
          </a:prstGeom>
          <a:solidFill>
            <a:srgbClr val="2CACE6"/>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pl-PL"/>
          </a:p>
        </p:txBody>
      </p:sp>
      <p:sp>
        <p:nvSpPr>
          <p:cNvPr id="5" name="Freeform 5"/>
          <p:cNvSpPr/>
          <p:nvPr/>
        </p:nvSpPr>
        <p:spPr>
          <a:xfrm>
            <a:off x="12944174" y="159370"/>
            <a:ext cx="4315126" cy="1666294"/>
          </a:xfrm>
          <a:custGeom>
            <a:avLst/>
            <a:gdLst/>
            <a:ahLst/>
            <a:cxnLst/>
            <a:rect l="l" t="t" r="r" b="b"/>
            <a:pathLst>
              <a:path w="4315126" h="1666294">
                <a:moveTo>
                  <a:pt x="0" y="0"/>
                </a:moveTo>
                <a:lnTo>
                  <a:pt x="4315126" y="0"/>
                </a:lnTo>
                <a:lnTo>
                  <a:pt x="4315126" y="1666294"/>
                </a:lnTo>
                <a:lnTo>
                  <a:pt x="0" y="1666294"/>
                </a:lnTo>
                <a:lnTo>
                  <a:pt x="0" y="0"/>
                </a:lnTo>
                <a:close/>
              </a:path>
            </a:pathLst>
          </a:custGeom>
          <a:blipFill>
            <a:blip r:embed="rId2"/>
            <a:stretch>
              <a:fillRect/>
            </a:stretch>
          </a:blipFill>
        </p:spPr>
        <p:txBody>
          <a:bodyPr/>
          <a:lstStyle/>
          <a:p>
            <a:endParaRPr lang="pl-PL"/>
          </a:p>
        </p:txBody>
      </p:sp>
      <p:sp>
        <p:nvSpPr>
          <p:cNvPr id="6" name="Freeform 6"/>
          <p:cNvSpPr/>
          <p:nvPr/>
        </p:nvSpPr>
        <p:spPr>
          <a:xfrm>
            <a:off x="8402098" y="115868"/>
            <a:ext cx="1680059" cy="1825664"/>
          </a:xfrm>
          <a:custGeom>
            <a:avLst/>
            <a:gdLst/>
            <a:ahLst/>
            <a:cxnLst/>
            <a:rect l="l" t="t" r="r" b="b"/>
            <a:pathLst>
              <a:path w="1680059" h="1825664">
                <a:moveTo>
                  <a:pt x="0" y="0"/>
                </a:moveTo>
                <a:lnTo>
                  <a:pt x="1680059" y="0"/>
                </a:lnTo>
                <a:lnTo>
                  <a:pt x="1680059" y="1825664"/>
                </a:lnTo>
                <a:lnTo>
                  <a:pt x="0" y="1825664"/>
                </a:lnTo>
                <a:lnTo>
                  <a:pt x="0" y="0"/>
                </a:lnTo>
                <a:close/>
              </a:path>
            </a:pathLst>
          </a:custGeom>
          <a:blipFill>
            <a:blip r:embed="rId3"/>
            <a:stretch>
              <a:fillRect/>
            </a:stretch>
          </a:blipFill>
        </p:spPr>
        <p:txBody>
          <a:bodyPr/>
          <a:lstStyle/>
          <a:p>
            <a:endParaRPr lang="pl-PL"/>
          </a:p>
        </p:txBody>
      </p:sp>
      <p:sp>
        <p:nvSpPr>
          <p:cNvPr id="7" name="Freeform 7"/>
          <p:cNvSpPr/>
          <p:nvPr/>
        </p:nvSpPr>
        <p:spPr>
          <a:xfrm>
            <a:off x="1028700" y="231736"/>
            <a:ext cx="4069346" cy="1593928"/>
          </a:xfrm>
          <a:custGeom>
            <a:avLst/>
            <a:gdLst/>
            <a:ahLst/>
            <a:cxnLst/>
            <a:rect l="l" t="t" r="r" b="b"/>
            <a:pathLst>
              <a:path w="4069346" h="1593928">
                <a:moveTo>
                  <a:pt x="0" y="0"/>
                </a:moveTo>
                <a:lnTo>
                  <a:pt x="4069346" y="0"/>
                </a:lnTo>
                <a:lnTo>
                  <a:pt x="4069346" y="1593928"/>
                </a:lnTo>
                <a:lnTo>
                  <a:pt x="0" y="1593928"/>
                </a:lnTo>
                <a:lnTo>
                  <a:pt x="0" y="0"/>
                </a:lnTo>
                <a:close/>
              </a:path>
            </a:pathLst>
          </a:custGeom>
          <a:blipFill>
            <a:blip r:embed="rId4"/>
            <a:stretch>
              <a:fillRect/>
            </a:stretch>
          </a:blipFill>
        </p:spPr>
        <p:txBody>
          <a:bodyPr/>
          <a:lstStyle/>
          <a:p>
            <a:endParaRPr lang="pl-PL"/>
          </a:p>
        </p:txBody>
      </p:sp>
      <p:sp>
        <p:nvSpPr>
          <p:cNvPr id="8" name="Freeform 8"/>
          <p:cNvSpPr/>
          <p:nvPr/>
        </p:nvSpPr>
        <p:spPr>
          <a:xfrm>
            <a:off x="1243486" y="3905549"/>
            <a:ext cx="8399424" cy="6299568"/>
          </a:xfrm>
          <a:custGeom>
            <a:avLst/>
            <a:gdLst/>
            <a:ahLst/>
            <a:cxnLst/>
            <a:rect l="l" t="t" r="r" b="b"/>
            <a:pathLst>
              <a:path w="8399424" h="6299568">
                <a:moveTo>
                  <a:pt x="0" y="0"/>
                </a:moveTo>
                <a:lnTo>
                  <a:pt x="8399423" y="0"/>
                </a:lnTo>
                <a:lnTo>
                  <a:pt x="8399423" y="6299568"/>
                </a:lnTo>
                <a:lnTo>
                  <a:pt x="0" y="6299568"/>
                </a:lnTo>
                <a:lnTo>
                  <a:pt x="0" y="0"/>
                </a:lnTo>
                <a:close/>
              </a:path>
            </a:pathLst>
          </a:custGeom>
          <a:blipFill>
            <a:blip r:embed="rId5"/>
            <a:stretch>
              <a:fillRect/>
            </a:stretch>
          </a:blipFill>
        </p:spPr>
        <p:txBody>
          <a:bodyPr/>
          <a:lstStyle/>
          <a:p>
            <a:endParaRPr lang="pl-PL"/>
          </a:p>
        </p:txBody>
      </p:sp>
      <p:sp>
        <p:nvSpPr>
          <p:cNvPr id="9" name="Freeform 9"/>
          <p:cNvSpPr/>
          <p:nvPr/>
        </p:nvSpPr>
        <p:spPr>
          <a:xfrm>
            <a:off x="12054899" y="3477241"/>
            <a:ext cx="5037645" cy="6716860"/>
          </a:xfrm>
          <a:custGeom>
            <a:avLst/>
            <a:gdLst/>
            <a:ahLst/>
            <a:cxnLst/>
            <a:rect l="l" t="t" r="r" b="b"/>
            <a:pathLst>
              <a:path w="5037645" h="6716860">
                <a:moveTo>
                  <a:pt x="0" y="0"/>
                </a:moveTo>
                <a:lnTo>
                  <a:pt x="5037645" y="0"/>
                </a:lnTo>
                <a:lnTo>
                  <a:pt x="5037645" y="6716860"/>
                </a:lnTo>
                <a:lnTo>
                  <a:pt x="0" y="6716860"/>
                </a:lnTo>
                <a:lnTo>
                  <a:pt x="0" y="0"/>
                </a:lnTo>
                <a:close/>
              </a:path>
            </a:pathLst>
          </a:custGeom>
          <a:blipFill>
            <a:blip r:embed="rId6"/>
            <a:stretch>
              <a:fillRect/>
            </a:stretch>
          </a:blipFill>
        </p:spPr>
        <p:txBody>
          <a:bodyPr/>
          <a:lstStyle/>
          <a:p>
            <a:endParaRPr lang="pl-PL"/>
          </a:p>
        </p:txBody>
      </p:sp>
      <p:sp>
        <p:nvSpPr>
          <p:cNvPr id="10" name="TextBox 10"/>
          <p:cNvSpPr txBox="1"/>
          <p:nvPr/>
        </p:nvSpPr>
        <p:spPr>
          <a:xfrm>
            <a:off x="553182" y="2470568"/>
            <a:ext cx="9089727" cy="580389"/>
          </a:xfrm>
          <a:prstGeom prst="rect">
            <a:avLst/>
          </a:prstGeom>
        </p:spPr>
        <p:txBody>
          <a:bodyPr lIns="0" tIns="0" rIns="0" bIns="0" rtlCol="0" anchor="t">
            <a:spAutoFit/>
          </a:bodyPr>
          <a:lstStyle/>
          <a:p>
            <a:pPr algn="ctr">
              <a:lnSpc>
                <a:spcPts val="4760"/>
              </a:lnSpc>
            </a:pPr>
            <a:r>
              <a:rPr lang="en-US" sz="3400" dirty="0" err="1">
                <a:solidFill>
                  <a:srgbClr val="FFFFFF"/>
                </a:solidFill>
                <a:latin typeface="Open Sans Bold"/>
              </a:rPr>
              <a:t>Dzień</a:t>
            </a:r>
            <a:r>
              <a:rPr lang="en-US" sz="3400" dirty="0">
                <a:solidFill>
                  <a:srgbClr val="FFFFFF"/>
                </a:solidFill>
                <a:latin typeface="Open Sans Bold"/>
              </a:rPr>
              <a:t> 7 </a:t>
            </a:r>
            <a:r>
              <a:rPr lang="en-US" sz="3400" dirty="0" err="1">
                <a:solidFill>
                  <a:srgbClr val="FFFFFF"/>
                </a:solidFill>
                <a:latin typeface="Open Sans Bold"/>
              </a:rPr>
              <a:t>Albaicin</a:t>
            </a:r>
            <a:r>
              <a:rPr lang="en-US" sz="3400" dirty="0">
                <a:solidFill>
                  <a:srgbClr val="FFFFFF"/>
                </a:solidFill>
                <a:latin typeface="Open Sans Bold"/>
              </a:rPr>
              <a:t> </a:t>
            </a:r>
            <a:r>
              <a:rPr lang="en-US" sz="3400" dirty="0" err="1">
                <a:solidFill>
                  <a:srgbClr val="FFFFFF"/>
                </a:solidFill>
                <a:latin typeface="Open Sans Bold"/>
              </a:rPr>
              <a:t>oraz</a:t>
            </a:r>
            <a:r>
              <a:rPr lang="en-US" sz="3400" dirty="0">
                <a:solidFill>
                  <a:srgbClr val="FFFFFF"/>
                </a:solidFill>
                <a:latin typeface="Open Sans Bold"/>
              </a:rPr>
              <a:t> Sacro</a:t>
            </a:r>
            <a:r>
              <a:rPr lang="pl-PL" sz="3400" dirty="0">
                <a:solidFill>
                  <a:srgbClr val="FFFFFF"/>
                </a:solidFill>
                <a:latin typeface="Open Sans Bold"/>
              </a:rPr>
              <a:t>m</a:t>
            </a:r>
            <a:r>
              <a:rPr lang="en-US" sz="3400" dirty="0" err="1">
                <a:solidFill>
                  <a:srgbClr val="FFFFFF"/>
                </a:solidFill>
                <a:latin typeface="Open Sans Bold"/>
              </a:rPr>
              <a:t>onte</a:t>
            </a:r>
            <a:endParaRPr lang="en-US" sz="3400" dirty="0">
              <a:solidFill>
                <a:srgbClr val="FFFFFF"/>
              </a:solidFill>
              <a:latin typeface="Open Sans Bold"/>
            </a:endParaRPr>
          </a:p>
        </p:txBody>
      </p:sp>
      <p:sp>
        <p:nvSpPr>
          <p:cNvPr id="11" name="TextBox 11"/>
          <p:cNvSpPr txBox="1"/>
          <p:nvPr/>
        </p:nvSpPr>
        <p:spPr>
          <a:xfrm>
            <a:off x="553182" y="3153709"/>
            <a:ext cx="9089727" cy="580390"/>
          </a:xfrm>
          <a:prstGeom prst="rect">
            <a:avLst/>
          </a:prstGeom>
        </p:spPr>
        <p:txBody>
          <a:bodyPr lIns="0" tIns="0" rIns="0" bIns="0" rtlCol="0" anchor="t">
            <a:spAutoFit/>
          </a:bodyPr>
          <a:lstStyle/>
          <a:p>
            <a:pPr algn="ctr">
              <a:lnSpc>
                <a:spcPts val="4759"/>
              </a:lnSpc>
            </a:pPr>
            <a:r>
              <a:rPr lang="en-US" sz="3399" dirty="0">
                <a:solidFill>
                  <a:srgbClr val="0D1B9B"/>
                </a:solidFill>
                <a:latin typeface="Open Sans Bold"/>
              </a:rPr>
              <a:t>Day 7 </a:t>
            </a:r>
            <a:r>
              <a:rPr lang="en-US" sz="3399" dirty="0" err="1">
                <a:solidFill>
                  <a:srgbClr val="0D1B9B"/>
                </a:solidFill>
                <a:latin typeface="Open Sans Bold"/>
              </a:rPr>
              <a:t>Albaicin</a:t>
            </a:r>
            <a:r>
              <a:rPr lang="en-US" sz="3399" dirty="0">
                <a:solidFill>
                  <a:srgbClr val="0D1B9B"/>
                </a:solidFill>
                <a:latin typeface="Open Sans Bold"/>
              </a:rPr>
              <a:t> and Sacro</a:t>
            </a:r>
            <a:r>
              <a:rPr lang="pl-PL" sz="3399" dirty="0">
                <a:solidFill>
                  <a:srgbClr val="0D1B9B"/>
                </a:solidFill>
                <a:latin typeface="Open Sans Bold"/>
              </a:rPr>
              <a:t>m</a:t>
            </a:r>
            <a:r>
              <a:rPr lang="en-US" sz="3399" dirty="0" err="1">
                <a:solidFill>
                  <a:srgbClr val="0D1B9B"/>
                </a:solidFill>
                <a:latin typeface="Open Sans Bold"/>
              </a:rPr>
              <a:t>onte</a:t>
            </a:r>
            <a:endParaRPr lang="en-US" sz="3399" dirty="0">
              <a:solidFill>
                <a:srgbClr val="0D1B9B"/>
              </a:solidFill>
              <a:latin typeface="Open Sans Bo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a:extLst>
              <a:ext uri="{FF2B5EF4-FFF2-40B4-BE49-F238E27FC236}">
                <a16:creationId xmlns:a16="http://schemas.microsoft.com/office/drawing/2014/main" id="{45657B5D-04D4-810E-8BE2-6A9208CB8738}"/>
              </a:ext>
            </a:extLst>
          </p:cNvPr>
          <p:cNvSpPr/>
          <p:nvPr/>
        </p:nvSpPr>
        <p:spPr>
          <a:xfrm>
            <a:off x="-38100" y="2476500"/>
            <a:ext cx="18326100" cy="7810500"/>
          </a:xfrm>
          <a:prstGeom prst="rect">
            <a:avLst/>
          </a:prstGeom>
          <a:solidFill>
            <a:srgbClr val="2CACE6"/>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pl-PL"/>
          </a:p>
        </p:txBody>
      </p:sp>
      <p:sp>
        <p:nvSpPr>
          <p:cNvPr id="5" name="Freeform 5"/>
          <p:cNvSpPr/>
          <p:nvPr/>
        </p:nvSpPr>
        <p:spPr>
          <a:xfrm>
            <a:off x="12944174" y="159370"/>
            <a:ext cx="4315126" cy="1666294"/>
          </a:xfrm>
          <a:custGeom>
            <a:avLst/>
            <a:gdLst/>
            <a:ahLst/>
            <a:cxnLst/>
            <a:rect l="l" t="t" r="r" b="b"/>
            <a:pathLst>
              <a:path w="4315126" h="1666294">
                <a:moveTo>
                  <a:pt x="0" y="0"/>
                </a:moveTo>
                <a:lnTo>
                  <a:pt x="4315126" y="0"/>
                </a:lnTo>
                <a:lnTo>
                  <a:pt x="4315126" y="1666294"/>
                </a:lnTo>
                <a:lnTo>
                  <a:pt x="0" y="1666294"/>
                </a:lnTo>
                <a:lnTo>
                  <a:pt x="0" y="0"/>
                </a:lnTo>
                <a:close/>
              </a:path>
            </a:pathLst>
          </a:custGeom>
          <a:blipFill>
            <a:blip r:embed="rId2"/>
            <a:stretch>
              <a:fillRect/>
            </a:stretch>
          </a:blipFill>
        </p:spPr>
        <p:txBody>
          <a:bodyPr/>
          <a:lstStyle/>
          <a:p>
            <a:endParaRPr lang="pl-PL"/>
          </a:p>
        </p:txBody>
      </p:sp>
      <p:sp>
        <p:nvSpPr>
          <p:cNvPr id="6" name="Freeform 6"/>
          <p:cNvSpPr/>
          <p:nvPr/>
        </p:nvSpPr>
        <p:spPr>
          <a:xfrm>
            <a:off x="8402098" y="115868"/>
            <a:ext cx="1680059" cy="1825664"/>
          </a:xfrm>
          <a:custGeom>
            <a:avLst/>
            <a:gdLst/>
            <a:ahLst/>
            <a:cxnLst/>
            <a:rect l="l" t="t" r="r" b="b"/>
            <a:pathLst>
              <a:path w="1680059" h="1825664">
                <a:moveTo>
                  <a:pt x="0" y="0"/>
                </a:moveTo>
                <a:lnTo>
                  <a:pt x="1680059" y="0"/>
                </a:lnTo>
                <a:lnTo>
                  <a:pt x="1680059" y="1825664"/>
                </a:lnTo>
                <a:lnTo>
                  <a:pt x="0" y="1825664"/>
                </a:lnTo>
                <a:lnTo>
                  <a:pt x="0" y="0"/>
                </a:lnTo>
                <a:close/>
              </a:path>
            </a:pathLst>
          </a:custGeom>
          <a:blipFill>
            <a:blip r:embed="rId3"/>
            <a:stretch>
              <a:fillRect/>
            </a:stretch>
          </a:blipFill>
        </p:spPr>
        <p:txBody>
          <a:bodyPr/>
          <a:lstStyle/>
          <a:p>
            <a:endParaRPr lang="pl-PL"/>
          </a:p>
        </p:txBody>
      </p:sp>
      <p:sp>
        <p:nvSpPr>
          <p:cNvPr id="7" name="Freeform 7"/>
          <p:cNvSpPr/>
          <p:nvPr/>
        </p:nvSpPr>
        <p:spPr>
          <a:xfrm>
            <a:off x="1028700" y="231736"/>
            <a:ext cx="4069346" cy="1593928"/>
          </a:xfrm>
          <a:custGeom>
            <a:avLst/>
            <a:gdLst/>
            <a:ahLst/>
            <a:cxnLst/>
            <a:rect l="l" t="t" r="r" b="b"/>
            <a:pathLst>
              <a:path w="4069346" h="1593928">
                <a:moveTo>
                  <a:pt x="0" y="0"/>
                </a:moveTo>
                <a:lnTo>
                  <a:pt x="4069346" y="0"/>
                </a:lnTo>
                <a:lnTo>
                  <a:pt x="4069346" y="1593928"/>
                </a:lnTo>
                <a:lnTo>
                  <a:pt x="0" y="1593928"/>
                </a:lnTo>
                <a:lnTo>
                  <a:pt x="0" y="0"/>
                </a:lnTo>
                <a:close/>
              </a:path>
            </a:pathLst>
          </a:custGeom>
          <a:blipFill>
            <a:blip r:embed="rId4"/>
            <a:stretch>
              <a:fillRect/>
            </a:stretch>
          </a:blipFill>
        </p:spPr>
        <p:txBody>
          <a:bodyPr/>
          <a:lstStyle/>
          <a:p>
            <a:endParaRPr lang="pl-PL"/>
          </a:p>
        </p:txBody>
      </p:sp>
      <p:sp>
        <p:nvSpPr>
          <p:cNvPr id="8" name="Freeform 8"/>
          <p:cNvSpPr/>
          <p:nvPr/>
        </p:nvSpPr>
        <p:spPr>
          <a:xfrm>
            <a:off x="11874998" y="2895543"/>
            <a:ext cx="5037645" cy="6716860"/>
          </a:xfrm>
          <a:custGeom>
            <a:avLst/>
            <a:gdLst/>
            <a:ahLst/>
            <a:cxnLst/>
            <a:rect l="l" t="t" r="r" b="b"/>
            <a:pathLst>
              <a:path w="5037645" h="6716860">
                <a:moveTo>
                  <a:pt x="0" y="0"/>
                </a:moveTo>
                <a:lnTo>
                  <a:pt x="5037645" y="0"/>
                </a:lnTo>
                <a:lnTo>
                  <a:pt x="5037645" y="6716860"/>
                </a:lnTo>
                <a:lnTo>
                  <a:pt x="0" y="6716860"/>
                </a:lnTo>
                <a:lnTo>
                  <a:pt x="0" y="0"/>
                </a:lnTo>
                <a:close/>
              </a:path>
            </a:pathLst>
          </a:custGeom>
          <a:blipFill>
            <a:blip r:embed="rId5"/>
            <a:stretch>
              <a:fillRect/>
            </a:stretch>
          </a:blipFill>
        </p:spPr>
        <p:txBody>
          <a:bodyPr/>
          <a:lstStyle/>
          <a:p>
            <a:endParaRPr lang="pl-PL"/>
          </a:p>
        </p:txBody>
      </p:sp>
      <p:sp>
        <p:nvSpPr>
          <p:cNvPr id="9" name="TextBox 9"/>
          <p:cNvSpPr txBox="1"/>
          <p:nvPr/>
        </p:nvSpPr>
        <p:spPr>
          <a:xfrm>
            <a:off x="1367120" y="3419463"/>
            <a:ext cx="9324637" cy="2740622"/>
          </a:xfrm>
          <a:prstGeom prst="rect">
            <a:avLst/>
          </a:prstGeom>
        </p:spPr>
        <p:txBody>
          <a:bodyPr lIns="0" tIns="0" rIns="0" bIns="0" rtlCol="0" anchor="t">
            <a:spAutoFit/>
          </a:bodyPr>
          <a:lstStyle/>
          <a:p>
            <a:pPr algn="ctr">
              <a:lnSpc>
                <a:spcPts val="3640"/>
              </a:lnSpc>
            </a:pPr>
            <a:r>
              <a:rPr lang="en-US" sz="2600" dirty="0" err="1">
                <a:solidFill>
                  <a:srgbClr val="FFFFFF"/>
                </a:solidFill>
                <a:latin typeface="Open Sans Bold"/>
              </a:rPr>
              <a:t>Albaicín</a:t>
            </a:r>
            <a:r>
              <a:rPr lang="en-US" sz="2600" dirty="0">
                <a:solidFill>
                  <a:srgbClr val="FFFFFF"/>
                </a:solidFill>
                <a:latin typeface="Open Sans Bold"/>
              </a:rPr>
              <a:t> </a:t>
            </a:r>
            <a:r>
              <a:rPr lang="en-US" sz="2600" dirty="0" err="1">
                <a:solidFill>
                  <a:srgbClr val="FFFFFF"/>
                </a:solidFill>
                <a:latin typeface="Open Sans Bold"/>
              </a:rPr>
              <a:t>i</a:t>
            </a:r>
            <a:r>
              <a:rPr lang="en-US" sz="2600" dirty="0">
                <a:solidFill>
                  <a:srgbClr val="FFFFFF"/>
                </a:solidFill>
                <a:latin typeface="Open Sans Bold"/>
              </a:rPr>
              <a:t> </a:t>
            </a:r>
            <a:r>
              <a:rPr lang="en-US" sz="2600" dirty="0" err="1">
                <a:solidFill>
                  <a:srgbClr val="FFFFFF"/>
                </a:solidFill>
                <a:latin typeface="Open Sans Bold"/>
              </a:rPr>
              <a:t>Sacromonte</a:t>
            </a:r>
            <a:r>
              <a:rPr lang="en-US" sz="2600" dirty="0">
                <a:solidFill>
                  <a:srgbClr val="FFFFFF"/>
                </a:solidFill>
                <a:latin typeface="Open Sans Bold"/>
              </a:rPr>
              <a:t> to </a:t>
            </a:r>
            <a:r>
              <a:rPr lang="en-US" sz="2600" dirty="0" err="1">
                <a:solidFill>
                  <a:srgbClr val="FFFFFF"/>
                </a:solidFill>
                <a:latin typeface="Open Sans Bold"/>
              </a:rPr>
              <a:t>dwie</a:t>
            </a:r>
            <a:r>
              <a:rPr lang="en-US" sz="2600" dirty="0">
                <a:solidFill>
                  <a:srgbClr val="FFFFFF"/>
                </a:solidFill>
                <a:latin typeface="Open Sans Bold"/>
              </a:rPr>
              <a:t> </a:t>
            </a:r>
            <a:r>
              <a:rPr lang="en-US" sz="2600" dirty="0" err="1">
                <a:solidFill>
                  <a:srgbClr val="FFFFFF"/>
                </a:solidFill>
                <a:latin typeface="Open Sans Bold"/>
              </a:rPr>
              <a:t>historyczne</a:t>
            </a:r>
            <a:r>
              <a:rPr lang="en-US" sz="2600" dirty="0">
                <a:solidFill>
                  <a:srgbClr val="FFFFFF"/>
                </a:solidFill>
                <a:latin typeface="Open Sans Bold"/>
              </a:rPr>
              <a:t> </a:t>
            </a:r>
            <a:r>
              <a:rPr lang="en-US" sz="2600" dirty="0" err="1">
                <a:solidFill>
                  <a:srgbClr val="FFFFFF"/>
                </a:solidFill>
                <a:latin typeface="Open Sans Bold"/>
              </a:rPr>
              <a:t>dzielnice</a:t>
            </a:r>
            <a:r>
              <a:rPr lang="en-US" sz="2600" dirty="0">
                <a:solidFill>
                  <a:srgbClr val="FFFFFF"/>
                </a:solidFill>
                <a:latin typeface="Open Sans Bold"/>
              </a:rPr>
              <a:t> w </a:t>
            </a:r>
            <a:r>
              <a:rPr lang="en-US" sz="2600" dirty="0" err="1">
                <a:solidFill>
                  <a:srgbClr val="FFFFFF"/>
                </a:solidFill>
                <a:latin typeface="Open Sans Bold"/>
              </a:rPr>
              <a:t>Grenadzie</a:t>
            </a:r>
            <a:r>
              <a:rPr lang="en-US" sz="2600" dirty="0">
                <a:solidFill>
                  <a:srgbClr val="FFFFFF"/>
                </a:solidFill>
                <a:latin typeface="Open Sans Bold"/>
              </a:rPr>
              <a:t>, </a:t>
            </a:r>
            <a:r>
              <a:rPr lang="en-US" sz="2600" dirty="0" err="1">
                <a:solidFill>
                  <a:srgbClr val="FFFFFF"/>
                </a:solidFill>
                <a:latin typeface="Open Sans Bold"/>
              </a:rPr>
              <a:t>Hiszpania</a:t>
            </a:r>
            <a:r>
              <a:rPr lang="en-US" sz="2600" dirty="0">
                <a:solidFill>
                  <a:srgbClr val="FFFFFF"/>
                </a:solidFill>
                <a:latin typeface="Open Sans Bold"/>
              </a:rPr>
              <a:t>. </a:t>
            </a:r>
            <a:r>
              <a:rPr lang="en-US" sz="2600" dirty="0" err="1">
                <a:solidFill>
                  <a:srgbClr val="FFFFFF"/>
                </a:solidFill>
                <a:latin typeface="Open Sans Bold"/>
              </a:rPr>
              <a:t>Albaicín</a:t>
            </a:r>
            <a:r>
              <a:rPr lang="en-US" sz="2600" dirty="0">
                <a:solidFill>
                  <a:srgbClr val="FFFFFF"/>
                </a:solidFill>
                <a:latin typeface="Open Sans Bold"/>
              </a:rPr>
              <a:t> </a:t>
            </a:r>
            <a:r>
              <a:rPr lang="en-US" sz="2600" dirty="0" err="1">
                <a:solidFill>
                  <a:srgbClr val="FFFFFF"/>
                </a:solidFill>
                <a:latin typeface="Open Sans Bold"/>
              </a:rPr>
              <a:t>charakteryzuje</a:t>
            </a:r>
            <a:r>
              <a:rPr lang="en-US" sz="2600" dirty="0">
                <a:solidFill>
                  <a:srgbClr val="FFFFFF"/>
                </a:solidFill>
                <a:latin typeface="Open Sans Bold"/>
              </a:rPr>
              <a:t> </a:t>
            </a:r>
            <a:r>
              <a:rPr lang="en-US" sz="2600" dirty="0" err="1">
                <a:solidFill>
                  <a:srgbClr val="FFFFFF"/>
                </a:solidFill>
                <a:latin typeface="Open Sans Bold"/>
              </a:rPr>
              <a:t>się</a:t>
            </a:r>
            <a:r>
              <a:rPr lang="en-US" sz="2600" dirty="0">
                <a:solidFill>
                  <a:srgbClr val="FFFFFF"/>
                </a:solidFill>
                <a:latin typeface="Open Sans Bold"/>
              </a:rPr>
              <a:t> </a:t>
            </a:r>
            <a:r>
              <a:rPr lang="en-US" sz="2600" dirty="0" err="1">
                <a:solidFill>
                  <a:srgbClr val="FFFFFF"/>
                </a:solidFill>
                <a:latin typeface="Open Sans Bold"/>
              </a:rPr>
              <a:t>arabskim</a:t>
            </a:r>
            <a:r>
              <a:rPr lang="en-US" sz="2600" dirty="0">
                <a:solidFill>
                  <a:srgbClr val="FFFFFF"/>
                </a:solidFill>
                <a:latin typeface="Open Sans Bold"/>
              </a:rPr>
              <a:t> </a:t>
            </a:r>
            <a:r>
              <a:rPr lang="en-US" sz="2600" dirty="0" err="1">
                <a:solidFill>
                  <a:srgbClr val="FFFFFF"/>
                </a:solidFill>
                <a:latin typeface="Open Sans Bold"/>
              </a:rPr>
              <a:t>dziedzictwem</a:t>
            </a:r>
            <a:r>
              <a:rPr lang="en-US" sz="2600" dirty="0">
                <a:solidFill>
                  <a:srgbClr val="FFFFFF"/>
                </a:solidFill>
                <a:latin typeface="Open Sans Bold"/>
              </a:rPr>
              <a:t> </a:t>
            </a:r>
            <a:r>
              <a:rPr lang="en-US" sz="2600" dirty="0" err="1">
                <a:solidFill>
                  <a:srgbClr val="FFFFFF"/>
                </a:solidFill>
                <a:latin typeface="Open Sans Bold"/>
              </a:rPr>
              <a:t>i</a:t>
            </a:r>
            <a:r>
              <a:rPr lang="en-US" sz="2600" dirty="0">
                <a:solidFill>
                  <a:srgbClr val="FFFFFF"/>
                </a:solidFill>
                <a:latin typeface="Open Sans Bold"/>
              </a:rPr>
              <a:t> </a:t>
            </a:r>
            <a:r>
              <a:rPr lang="en-US" sz="2600" dirty="0" err="1">
                <a:solidFill>
                  <a:srgbClr val="FFFFFF"/>
                </a:solidFill>
                <a:latin typeface="Open Sans Bold"/>
              </a:rPr>
              <a:t>malowniczymi</a:t>
            </a:r>
            <a:r>
              <a:rPr lang="en-US" sz="2600" dirty="0">
                <a:solidFill>
                  <a:srgbClr val="FFFFFF"/>
                </a:solidFill>
                <a:latin typeface="Open Sans Bold"/>
              </a:rPr>
              <a:t> </a:t>
            </a:r>
            <a:r>
              <a:rPr lang="en-US" sz="2600" dirty="0" err="1">
                <a:solidFill>
                  <a:srgbClr val="FFFFFF"/>
                </a:solidFill>
                <a:latin typeface="Open Sans Bold"/>
              </a:rPr>
              <a:t>widokami</a:t>
            </a:r>
            <a:r>
              <a:rPr lang="en-US" sz="2600" dirty="0">
                <a:solidFill>
                  <a:srgbClr val="FFFFFF"/>
                </a:solidFill>
                <a:latin typeface="Open Sans Bold"/>
              </a:rPr>
              <a:t> </a:t>
            </a:r>
            <a:r>
              <a:rPr lang="en-US" sz="2600" dirty="0" err="1">
                <a:solidFill>
                  <a:srgbClr val="FFFFFF"/>
                </a:solidFill>
                <a:latin typeface="Open Sans Bold"/>
              </a:rPr>
              <a:t>na</a:t>
            </a:r>
            <a:r>
              <a:rPr lang="en-US" sz="2600" dirty="0">
                <a:solidFill>
                  <a:srgbClr val="FFFFFF"/>
                </a:solidFill>
                <a:latin typeface="Open Sans Bold"/>
              </a:rPr>
              <a:t> </a:t>
            </a:r>
            <a:r>
              <a:rPr lang="en-US" sz="2600" dirty="0" err="1">
                <a:solidFill>
                  <a:srgbClr val="FFFFFF"/>
                </a:solidFill>
                <a:latin typeface="Open Sans Bold"/>
              </a:rPr>
              <a:t>Alhambrę</a:t>
            </a:r>
            <a:r>
              <a:rPr lang="en-US" sz="2600" dirty="0">
                <a:solidFill>
                  <a:srgbClr val="FFFFFF"/>
                </a:solidFill>
                <a:latin typeface="Open Sans Bold"/>
              </a:rPr>
              <a:t>, a </a:t>
            </a:r>
            <a:r>
              <a:rPr lang="en-US" sz="2600" dirty="0" err="1">
                <a:solidFill>
                  <a:srgbClr val="FFFFFF"/>
                </a:solidFill>
                <a:latin typeface="Open Sans Bold"/>
              </a:rPr>
              <a:t>Sacromonte</a:t>
            </a:r>
            <a:r>
              <a:rPr lang="en-US" sz="2600" dirty="0">
                <a:solidFill>
                  <a:srgbClr val="FFFFFF"/>
                </a:solidFill>
                <a:latin typeface="Open Sans Bold"/>
              </a:rPr>
              <a:t> jest </a:t>
            </a:r>
            <a:r>
              <a:rPr lang="en-US" sz="2600" dirty="0" err="1">
                <a:solidFill>
                  <a:srgbClr val="FFFFFF"/>
                </a:solidFill>
                <a:latin typeface="Open Sans Bold"/>
              </a:rPr>
              <a:t>znane</a:t>
            </a:r>
            <a:r>
              <a:rPr lang="en-US" sz="2600" dirty="0">
                <a:solidFill>
                  <a:srgbClr val="FFFFFF"/>
                </a:solidFill>
                <a:latin typeface="Open Sans Bold"/>
              </a:rPr>
              <a:t> z </a:t>
            </a:r>
            <a:r>
              <a:rPr lang="en-US" sz="2600" dirty="0" err="1">
                <a:solidFill>
                  <a:srgbClr val="FFFFFF"/>
                </a:solidFill>
                <a:latin typeface="Open Sans Bold"/>
              </a:rPr>
              <a:t>jaskiń</a:t>
            </a:r>
            <a:r>
              <a:rPr lang="en-US" sz="2600" dirty="0">
                <a:solidFill>
                  <a:srgbClr val="FFFFFF"/>
                </a:solidFill>
                <a:latin typeface="Open Sans Bold"/>
              </a:rPr>
              <a:t>, </a:t>
            </a:r>
            <a:r>
              <a:rPr lang="en-US" sz="2600" dirty="0" err="1">
                <a:solidFill>
                  <a:srgbClr val="FFFFFF"/>
                </a:solidFill>
                <a:latin typeface="Open Sans Bold"/>
              </a:rPr>
              <a:t>które</a:t>
            </a:r>
            <a:r>
              <a:rPr lang="en-US" sz="2600" dirty="0">
                <a:solidFill>
                  <a:srgbClr val="FFFFFF"/>
                </a:solidFill>
                <a:latin typeface="Open Sans Bold"/>
              </a:rPr>
              <a:t> </a:t>
            </a:r>
            <a:r>
              <a:rPr lang="en-US" sz="2600" dirty="0" err="1">
                <a:solidFill>
                  <a:srgbClr val="FFFFFF"/>
                </a:solidFill>
                <a:latin typeface="Open Sans Bold"/>
              </a:rPr>
              <a:t>służyły</a:t>
            </a:r>
            <a:r>
              <a:rPr lang="en-US" sz="2600" dirty="0">
                <a:solidFill>
                  <a:srgbClr val="FFFFFF"/>
                </a:solidFill>
                <a:latin typeface="Open Sans Bold"/>
              </a:rPr>
              <a:t> </a:t>
            </a:r>
            <a:r>
              <a:rPr lang="en-US" sz="2600" dirty="0" err="1">
                <a:solidFill>
                  <a:srgbClr val="FFFFFF"/>
                </a:solidFill>
                <a:latin typeface="Open Sans Bold"/>
              </a:rPr>
              <a:t>jako</a:t>
            </a:r>
            <a:r>
              <a:rPr lang="en-US" sz="2600" dirty="0">
                <a:solidFill>
                  <a:srgbClr val="FFFFFF"/>
                </a:solidFill>
                <a:latin typeface="Open Sans Bold"/>
              </a:rPr>
              <a:t> </a:t>
            </a:r>
            <a:r>
              <a:rPr lang="en-US" sz="2600" dirty="0" err="1">
                <a:solidFill>
                  <a:srgbClr val="FFFFFF"/>
                </a:solidFill>
                <a:latin typeface="Open Sans Bold"/>
              </a:rPr>
              <a:t>tradycyjne</a:t>
            </a:r>
            <a:r>
              <a:rPr lang="en-US" sz="2600" dirty="0">
                <a:solidFill>
                  <a:srgbClr val="FFFFFF"/>
                </a:solidFill>
                <a:latin typeface="Open Sans Bold"/>
              </a:rPr>
              <a:t> </a:t>
            </a:r>
            <a:r>
              <a:rPr lang="en-US" sz="2600" dirty="0" err="1">
                <a:solidFill>
                  <a:srgbClr val="FFFFFF"/>
                </a:solidFill>
                <a:latin typeface="Open Sans Bold"/>
              </a:rPr>
              <a:t>domy</a:t>
            </a:r>
            <a:r>
              <a:rPr lang="en-US" sz="2600" dirty="0">
                <a:solidFill>
                  <a:srgbClr val="FFFFFF"/>
                </a:solidFill>
                <a:latin typeface="Open Sans Bold"/>
              </a:rPr>
              <a:t> </a:t>
            </a:r>
            <a:r>
              <a:rPr lang="pl-PL" sz="2600">
                <a:solidFill>
                  <a:srgbClr val="FFFFFF"/>
                </a:solidFill>
                <a:latin typeface="Open Sans Bold"/>
              </a:rPr>
              <a:t>Cyganów</a:t>
            </a:r>
            <a:r>
              <a:rPr lang="en-US" sz="2600">
                <a:solidFill>
                  <a:srgbClr val="FFFFFF"/>
                </a:solidFill>
                <a:latin typeface="Open Sans Bold"/>
              </a:rPr>
              <a:t> </a:t>
            </a:r>
            <a:r>
              <a:rPr lang="en-US" sz="2600" dirty="0" err="1">
                <a:solidFill>
                  <a:srgbClr val="FFFFFF"/>
                </a:solidFill>
                <a:latin typeface="Open Sans Bold"/>
              </a:rPr>
              <a:t>i</a:t>
            </a:r>
            <a:r>
              <a:rPr lang="en-US" sz="2600" dirty="0">
                <a:solidFill>
                  <a:srgbClr val="FFFFFF"/>
                </a:solidFill>
                <a:latin typeface="Open Sans Bold"/>
              </a:rPr>
              <a:t> </a:t>
            </a:r>
            <a:r>
              <a:rPr lang="en-US" sz="2600" dirty="0" err="1">
                <a:solidFill>
                  <a:srgbClr val="FFFFFF"/>
                </a:solidFill>
                <a:latin typeface="Open Sans Bold"/>
              </a:rPr>
              <a:t>pokazów</a:t>
            </a:r>
            <a:r>
              <a:rPr lang="en-US" sz="2600" dirty="0">
                <a:solidFill>
                  <a:srgbClr val="FFFFFF"/>
                </a:solidFill>
                <a:latin typeface="Open Sans Bold"/>
              </a:rPr>
              <a:t> flamenco.</a:t>
            </a:r>
          </a:p>
        </p:txBody>
      </p:sp>
      <p:sp>
        <p:nvSpPr>
          <p:cNvPr id="10" name="TextBox 10"/>
          <p:cNvSpPr txBox="1"/>
          <p:nvPr/>
        </p:nvSpPr>
        <p:spPr>
          <a:xfrm>
            <a:off x="1367120" y="6615923"/>
            <a:ext cx="9324637" cy="2277110"/>
          </a:xfrm>
          <a:prstGeom prst="rect">
            <a:avLst/>
          </a:prstGeom>
        </p:spPr>
        <p:txBody>
          <a:bodyPr lIns="0" tIns="0" rIns="0" bIns="0" rtlCol="0" anchor="t">
            <a:spAutoFit/>
          </a:bodyPr>
          <a:lstStyle/>
          <a:p>
            <a:pPr algn="ctr">
              <a:lnSpc>
                <a:spcPts val="3639"/>
              </a:lnSpc>
            </a:pPr>
            <a:r>
              <a:rPr lang="en-US" sz="2599" dirty="0" err="1">
                <a:solidFill>
                  <a:srgbClr val="0D1B9B"/>
                </a:solidFill>
                <a:latin typeface="Open Sans Bold"/>
              </a:rPr>
              <a:t>Albaicín</a:t>
            </a:r>
            <a:r>
              <a:rPr lang="en-US" sz="2599" dirty="0">
                <a:solidFill>
                  <a:srgbClr val="0D1B9B"/>
                </a:solidFill>
                <a:latin typeface="Open Sans Bold"/>
              </a:rPr>
              <a:t> and </a:t>
            </a:r>
            <a:r>
              <a:rPr lang="en-US" sz="2599" dirty="0" err="1">
                <a:solidFill>
                  <a:srgbClr val="0D1B9B"/>
                </a:solidFill>
                <a:latin typeface="Open Sans Bold"/>
              </a:rPr>
              <a:t>Sacromonte</a:t>
            </a:r>
            <a:r>
              <a:rPr lang="en-US" sz="2599" dirty="0">
                <a:solidFill>
                  <a:srgbClr val="0D1B9B"/>
                </a:solidFill>
                <a:latin typeface="Open Sans Bold"/>
              </a:rPr>
              <a:t> are two historic districts in Granada, Spain. The </a:t>
            </a:r>
            <a:r>
              <a:rPr lang="en-US" sz="2599" dirty="0" err="1">
                <a:solidFill>
                  <a:srgbClr val="0D1B9B"/>
                </a:solidFill>
                <a:latin typeface="Open Sans Bold"/>
              </a:rPr>
              <a:t>Albaicín</a:t>
            </a:r>
            <a:r>
              <a:rPr lang="en-US" sz="2599" dirty="0">
                <a:solidFill>
                  <a:srgbClr val="0D1B9B"/>
                </a:solidFill>
                <a:latin typeface="Open Sans Bold"/>
              </a:rPr>
              <a:t> is characterized by its Arab heritage and scenic views of the Alhambra, while </a:t>
            </a:r>
            <a:r>
              <a:rPr lang="en-US" sz="2599" dirty="0" err="1">
                <a:solidFill>
                  <a:srgbClr val="0D1B9B"/>
                </a:solidFill>
                <a:latin typeface="Open Sans Bold"/>
              </a:rPr>
              <a:t>Sacromonte</a:t>
            </a:r>
            <a:r>
              <a:rPr lang="en-US" sz="2599" dirty="0">
                <a:solidFill>
                  <a:srgbClr val="0D1B9B"/>
                </a:solidFill>
                <a:latin typeface="Open Sans Bold"/>
              </a:rPr>
              <a:t> is known for caves that served as traditional </a:t>
            </a:r>
            <a:r>
              <a:rPr lang="pl-PL" sz="2599" dirty="0" err="1">
                <a:solidFill>
                  <a:srgbClr val="0D1B9B"/>
                </a:solidFill>
                <a:latin typeface="Open Sans Bold"/>
              </a:rPr>
              <a:t>Gypsies</a:t>
            </a:r>
            <a:r>
              <a:rPr lang="en-US" sz="2599" dirty="0">
                <a:solidFill>
                  <a:srgbClr val="0D1B9B"/>
                </a:solidFill>
                <a:latin typeface="Open Sans Bold"/>
              </a:rPr>
              <a:t> homes and flamenco shows.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rostokąt 11">
            <a:extLst>
              <a:ext uri="{FF2B5EF4-FFF2-40B4-BE49-F238E27FC236}">
                <a16:creationId xmlns:a16="http://schemas.microsoft.com/office/drawing/2014/main" id="{53336790-21E3-C663-F398-93356BFC6DB3}"/>
              </a:ext>
            </a:extLst>
          </p:cNvPr>
          <p:cNvSpPr/>
          <p:nvPr/>
        </p:nvSpPr>
        <p:spPr>
          <a:xfrm>
            <a:off x="-38100" y="2171700"/>
            <a:ext cx="18326100" cy="8115300"/>
          </a:xfrm>
          <a:prstGeom prst="rect">
            <a:avLst/>
          </a:prstGeom>
          <a:solidFill>
            <a:srgbClr val="2CACE6"/>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pl-PL"/>
          </a:p>
        </p:txBody>
      </p:sp>
      <p:sp>
        <p:nvSpPr>
          <p:cNvPr id="5" name="Freeform 5"/>
          <p:cNvSpPr/>
          <p:nvPr/>
        </p:nvSpPr>
        <p:spPr>
          <a:xfrm>
            <a:off x="12944174" y="159370"/>
            <a:ext cx="4315126" cy="1666294"/>
          </a:xfrm>
          <a:custGeom>
            <a:avLst/>
            <a:gdLst/>
            <a:ahLst/>
            <a:cxnLst/>
            <a:rect l="l" t="t" r="r" b="b"/>
            <a:pathLst>
              <a:path w="4315126" h="1666294">
                <a:moveTo>
                  <a:pt x="0" y="0"/>
                </a:moveTo>
                <a:lnTo>
                  <a:pt x="4315126" y="0"/>
                </a:lnTo>
                <a:lnTo>
                  <a:pt x="4315126" y="1666294"/>
                </a:lnTo>
                <a:lnTo>
                  <a:pt x="0" y="1666294"/>
                </a:lnTo>
                <a:lnTo>
                  <a:pt x="0" y="0"/>
                </a:lnTo>
                <a:close/>
              </a:path>
            </a:pathLst>
          </a:custGeom>
          <a:blipFill>
            <a:blip r:embed="rId2"/>
            <a:stretch>
              <a:fillRect/>
            </a:stretch>
          </a:blipFill>
        </p:spPr>
        <p:txBody>
          <a:bodyPr/>
          <a:lstStyle/>
          <a:p>
            <a:endParaRPr lang="pl-PL"/>
          </a:p>
        </p:txBody>
      </p:sp>
      <p:sp>
        <p:nvSpPr>
          <p:cNvPr id="6" name="Freeform 6"/>
          <p:cNvSpPr/>
          <p:nvPr/>
        </p:nvSpPr>
        <p:spPr>
          <a:xfrm>
            <a:off x="8402098" y="115868"/>
            <a:ext cx="1680059" cy="1825664"/>
          </a:xfrm>
          <a:custGeom>
            <a:avLst/>
            <a:gdLst/>
            <a:ahLst/>
            <a:cxnLst/>
            <a:rect l="l" t="t" r="r" b="b"/>
            <a:pathLst>
              <a:path w="1680059" h="1825664">
                <a:moveTo>
                  <a:pt x="0" y="0"/>
                </a:moveTo>
                <a:lnTo>
                  <a:pt x="1680059" y="0"/>
                </a:lnTo>
                <a:lnTo>
                  <a:pt x="1680059" y="1825664"/>
                </a:lnTo>
                <a:lnTo>
                  <a:pt x="0" y="1825664"/>
                </a:lnTo>
                <a:lnTo>
                  <a:pt x="0" y="0"/>
                </a:lnTo>
                <a:close/>
              </a:path>
            </a:pathLst>
          </a:custGeom>
          <a:blipFill>
            <a:blip r:embed="rId3"/>
            <a:stretch>
              <a:fillRect/>
            </a:stretch>
          </a:blipFill>
        </p:spPr>
        <p:txBody>
          <a:bodyPr/>
          <a:lstStyle/>
          <a:p>
            <a:endParaRPr lang="pl-PL"/>
          </a:p>
        </p:txBody>
      </p:sp>
      <p:sp>
        <p:nvSpPr>
          <p:cNvPr id="7" name="Freeform 7"/>
          <p:cNvSpPr/>
          <p:nvPr/>
        </p:nvSpPr>
        <p:spPr>
          <a:xfrm>
            <a:off x="1028700" y="231736"/>
            <a:ext cx="4069346" cy="1593928"/>
          </a:xfrm>
          <a:custGeom>
            <a:avLst/>
            <a:gdLst/>
            <a:ahLst/>
            <a:cxnLst/>
            <a:rect l="l" t="t" r="r" b="b"/>
            <a:pathLst>
              <a:path w="4069346" h="1593928">
                <a:moveTo>
                  <a:pt x="0" y="0"/>
                </a:moveTo>
                <a:lnTo>
                  <a:pt x="4069346" y="0"/>
                </a:lnTo>
                <a:lnTo>
                  <a:pt x="4069346" y="1593928"/>
                </a:lnTo>
                <a:lnTo>
                  <a:pt x="0" y="1593928"/>
                </a:lnTo>
                <a:lnTo>
                  <a:pt x="0" y="0"/>
                </a:lnTo>
                <a:close/>
              </a:path>
            </a:pathLst>
          </a:custGeom>
          <a:blipFill>
            <a:blip r:embed="rId4"/>
            <a:stretch>
              <a:fillRect/>
            </a:stretch>
          </a:blipFill>
        </p:spPr>
        <p:txBody>
          <a:bodyPr/>
          <a:lstStyle/>
          <a:p>
            <a:endParaRPr lang="pl-PL"/>
          </a:p>
        </p:txBody>
      </p:sp>
      <p:sp>
        <p:nvSpPr>
          <p:cNvPr id="8" name="TextBox 8"/>
          <p:cNvSpPr txBox="1"/>
          <p:nvPr/>
        </p:nvSpPr>
        <p:spPr>
          <a:xfrm>
            <a:off x="670074" y="2928267"/>
            <a:ext cx="17144107" cy="811530"/>
          </a:xfrm>
          <a:prstGeom prst="rect">
            <a:avLst/>
          </a:prstGeom>
        </p:spPr>
        <p:txBody>
          <a:bodyPr lIns="0" tIns="0" rIns="0" bIns="0" rtlCol="0" anchor="t">
            <a:spAutoFit/>
          </a:bodyPr>
          <a:lstStyle/>
          <a:p>
            <a:pPr algn="ctr">
              <a:lnSpc>
                <a:spcPts val="6720"/>
              </a:lnSpc>
            </a:pPr>
            <a:r>
              <a:rPr lang="en-US" sz="4800">
                <a:solidFill>
                  <a:srgbClr val="FFFFFF"/>
                </a:solidFill>
                <a:latin typeface="Open Sans Bold"/>
              </a:rPr>
              <a:t>Erasmus jest programem edukacyjnym Unii Europejskiej</a:t>
            </a:r>
          </a:p>
        </p:txBody>
      </p:sp>
      <p:sp>
        <p:nvSpPr>
          <p:cNvPr id="9" name="TextBox 9"/>
          <p:cNvSpPr txBox="1"/>
          <p:nvPr/>
        </p:nvSpPr>
        <p:spPr>
          <a:xfrm>
            <a:off x="0" y="5615586"/>
            <a:ext cx="18288000" cy="1661795"/>
          </a:xfrm>
          <a:prstGeom prst="rect">
            <a:avLst/>
          </a:prstGeom>
        </p:spPr>
        <p:txBody>
          <a:bodyPr lIns="0" tIns="0" rIns="0" bIns="0" rtlCol="0" anchor="t">
            <a:spAutoFit/>
          </a:bodyPr>
          <a:lstStyle/>
          <a:p>
            <a:pPr algn="ctr">
              <a:lnSpc>
                <a:spcPts val="4480"/>
              </a:lnSpc>
            </a:pPr>
            <a:r>
              <a:rPr lang="en-US" sz="3200">
                <a:solidFill>
                  <a:srgbClr val="FFFFFF"/>
                </a:solidFill>
                <a:latin typeface="Open Sans"/>
              </a:rPr>
              <a:t>Głównym celem wyjazdów kadry akademickiej w ramach programu Erasmus+ jest przeprowadzenie zajęć dydaktycznych w zagranicznej uczelni partnerskiej znajdującej się w jednym z krajów UE</a:t>
            </a:r>
          </a:p>
        </p:txBody>
      </p:sp>
      <p:sp>
        <p:nvSpPr>
          <p:cNvPr id="10" name="TextBox 10"/>
          <p:cNvSpPr txBox="1"/>
          <p:nvPr/>
        </p:nvSpPr>
        <p:spPr>
          <a:xfrm>
            <a:off x="248295" y="3670582"/>
            <a:ext cx="17987665" cy="811530"/>
          </a:xfrm>
          <a:prstGeom prst="rect">
            <a:avLst/>
          </a:prstGeom>
        </p:spPr>
        <p:txBody>
          <a:bodyPr lIns="0" tIns="0" rIns="0" bIns="0" rtlCol="0" anchor="t">
            <a:spAutoFit/>
          </a:bodyPr>
          <a:lstStyle/>
          <a:p>
            <a:pPr algn="ctr">
              <a:lnSpc>
                <a:spcPts val="6720"/>
              </a:lnSpc>
            </a:pPr>
            <a:r>
              <a:rPr lang="en-US" sz="4800">
                <a:solidFill>
                  <a:srgbClr val="0D1B9B"/>
                </a:solidFill>
                <a:latin typeface="Open Sans Bold"/>
              </a:rPr>
              <a:t>Erasmus is the educational program of the European Union</a:t>
            </a:r>
          </a:p>
        </p:txBody>
      </p:sp>
      <p:sp>
        <p:nvSpPr>
          <p:cNvPr id="11" name="TextBox 11"/>
          <p:cNvSpPr txBox="1"/>
          <p:nvPr/>
        </p:nvSpPr>
        <p:spPr>
          <a:xfrm>
            <a:off x="79077" y="7621198"/>
            <a:ext cx="18091745" cy="1115818"/>
          </a:xfrm>
          <a:prstGeom prst="rect">
            <a:avLst/>
          </a:prstGeom>
        </p:spPr>
        <p:txBody>
          <a:bodyPr lIns="0" tIns="0" rIns="0" bIns="0" rtlCol="0" anchor="t">
            <a:spAutoFit/>
          </a:bodyPr>
          <a:lstStyle/>
          <a:p>
            <a:pPr algn="ctr">
              <a:lnSpc>
                <a:spcPts val="4480"/>
              </a:lnSpc>
            </a:pPr>
            <a:r>
              <a:rPr lang="en-US" sz="3200" dirty="0">
                <a:solidFill>
                  <a:srgbClr val="0D1B9B"/>
                </a:solidFill>
                <a:latin typeface="Open Sans"/>
              </a:rPr>
              <a:t>The main purpose of mobility of academic staff under the Erasmus+ program is to conduct classes at a foreign partner</a:t>
            </a:r>
            <a:r>
              <a:rPr lang="pl-PL" sz="3200" dirty="0">
                <a:solidFill>
                  <a:srgbClr val="0D1B9B"/>
                </a:solidFill>
                <a:latin typeface="Open Sans"/>
              </a:rPr>
              <a:t> </a:t>
            </a:r>
            <a:r>
              <a:rPr lang="en-US" sz="3200" dirty="0" err="1">
                <a:solidFill>
                  <a:srgbClr val="0D1B9B"/>
                </a:solidFill>
                <a:latin typeface="Open Sans"/>
              </a:rPr>
              <a:t>locat</a:t>
            </a:r>
            <a:r>
              <a:rPr lang="pl-PL" sz="3200" dirty="0" err="1">
                <a:solidFill>
                  <a:srgbClr val="0D1B9B"/>
                </a:solidFill>
                <a:latin typeface="Open Sans"/>
              </a:rPr>
              <a:t>ions</a:t>
            </a:r>
            <a:r>
              <a:rPr lang="en-US" sz="3200" dirty="0">
                <a:solidFill>
                  <a:srgbClr val="0D1B9B"/>
                </a:solidFill>
                <a:latin typeface="Open Sans"/>
              </a:rPr>
              <a:t> in one of the EU countries.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rostokąt 11">
            <a:extLst>
              <a:ext uri="{FF2B5EF4-FFF2-40B4-BE49-F238E27FC236}">
                <a16:creationId xmlns:a16="http://schemas.microsoft.com/office/drawing/2014/main" id="{02AEE980-0082-B7BC-F297-C2440D150A91}"/>
              </a:ext>
            </a:extLst>
          </p:cNvPr>
          <p:cNvSpPr/>
          <p:nvPr/>
        </p:nvSpPr>
        <p:spPr>
          <a:xfrm>
            <a:off x="-38100" y="2476500"/>
            <a:ext cx="18326100" cy="7810500"/>
          </a:xfrm>
          <a:prstGeom prst="rect">
            <a:avLst/>
          </a:prstGeom>
          <a:solidFill>
            <a:srgbClr val="2CACE6"/>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pl-PL"/>
          </a:p>
        </p:txBody>
      </p:sp>
      <p:sp>
        <p:nvSpPr>
          <p:cNvPr id="5" name="Freeform 5"/>
          <p:cNvSpPr/>
          <p:nvPr/>
        </p:nvSpPr>
        <p:spPr>
          <a:xfrm>
            <a:off x="12944174" y="159370"/>
            <a:ext cx="4315126" cy="1666294"/>
          </a:xfrm>
          <a:custGeom>
            <a:avLst/>
            <a:gdLst/>
            <a:ahLst/>
            <a:cxnLst/>
            <a:rect l="l" t="t" r="r" b="b"/>
            <a:pathLst>
              <a:path w="4315126" h="1666294">
                <a:moveTo>
                  <a:pt x="0" y="0"/>
                </a:moveTo>
                <a:lnTo>
                  <a:pt x="4315126" y="0"/>
                </a:lnTo>
                <a:lnTo>
                  <a:pt x="4315126" y="1666294"/>
                </a:lnTo>
                <a:lnTo>
                  <a:pt x="0" y="1666294"/>
                </a:lnTo>
                <a:lnTo>
                  <a:pt x="0" y="0"/>
                </a:lnTo>
                <a:close/>
              </a:path>
            </a:pathLst>
          </a:custGeom>
          <a:blipFill>
            <a:blip r:embed="rId2"/>
            <a:stretch>
              <a:fillRect/>
            </a:stretch>
          </a:blipFill>
        </p:spPr>
        <p:txBody>
          <a:bodyPr/>
          <a:lstStyle/>
          <a:p>
            <a:endParaRPr lang="pl-PL"/>
          </a:p>
        </p:txBody>
      </p:sp>
      <p:sp>
        <p:nvSpPr>
          <p:cNvPr id="6" name="Freeform 6"/>
          <p:cNvSpPr/>
          <p:nvPr/>
        </p:nvSpPr>
        <p:spPr>
          <a:xfrm>
            <a:off x="8402098" y="115868"/>
            <a:ext cx="1680059" cy="1825664"/>
          </a:xfrm>
          <a:custGeom>
            <a:avLst/>
            <a:gdLst/>
            <a:ahLst/>
            <a:cxnLst/>
            <a:rect l="l" t="t" r="r" b="b"/>
            <a:pathLst>
              <a:path w="1680059" h="1825664">
                <a:moveTo>
                  <a:pt x="0" y="0"/>
                </a:moveTo>
                <a:lnTo>
                  <a:pt x="1680059" y="0"/>
                </a:lnTo>
                <a:lnTo>
                  <a:pt x="1680059" y="1825664"/>
                </a:lnTo>
                <a:lnTo>
                  <a:pt x="0" y="1825664"/>
                </a:lnTo>
                <a:lnTo>
                  <a:pt x="0" y="0"/>
                </a:lnTo>
                <a:close/>
              </a:path>
            </a:pathLst>
          </a:custGeom>
          <a:blipFill>
            <a:blip r:embed="rId3"/>
            <a:stretch>
              <a:fillRect/>
            </a:stretch>
          </a:blipFill>
        </p:spPr>
        <p:txBody>
          <a:bodyPr/>
          <a:lstStyle/>
          <a:p>
            <a:endParaRPr lang="pl-PL"/>
          </a:p>
        </p:txBody>
      </p:sp>
      <p:sp>
        <p:nvSpPr>
          <p:cNvPr id="7" name="Freeform 7"/>
          <p:cNvSpPr/>
          <p:nvPr/>
        </p:nvSpPr>
        <p:spPr>
          <a:xfrm>
            <a:off x="1028700" y="231736"/>
            <a:ext cx="4069346" cy="1593928"/>
          </a:xfrm>
          <a:custGeom>
            <a:avLst/>
            <a:gdLst/>
            <a:ahLst/>
            <a:cxnLst/>
            <a:rect l="l" t="t" r="r" b="b"/>
            <a:pathLst>
              <a:path w="4069346" h="1593928">
                <a:moveTo>
                  <a:pt x="0" y="0"/>
                </a:moveTo>
                <a:lnTo>
                  <a:pt x="4069346" y="0"/>
                </a:lnTo>
                <a:lnTo>
                  <a:pt x="4069346" y="1593928"/>
                </a:lnTo>
                <a:lnTo>
                  <a:pt x="0" y="1593928"/>
                </a:lnTo>
                <a:lnTo>
                  <a:pt x="0" y="0"/>
                </a:lnTo>
                <a:close/>
              </a:path>
            </a:pathLst>
          </a:custGeom>
          <a:blipFill>
            <a:blip r:embed="rId4"/>
            <a:stretch>
              <a:fillRect/>
            </a:stretch>
          </a:blipFill>
        </p:spPr>
        <p:txBody>
          <a:bodyPr/>
          <a:lstStyle/>
          <a:p>
            <a:endParaRPr lang="pl-PL"/>
          </a:p>
        </p:txBody>
      </p:sp>
      <p:sp>
        <p:nvSpPr>
          <p:cNvPr id="8" name="Freeform 8"/>
          <p:cNvSpPr/>
          <p:nvPr/>
        </p:nvSpPr>
        <p:spPr>
          <a:xfrm>
            <a:off x="1779148" y="3975548"/>
            <a:ext cx="7823742" cy="5867807"/>
          </a:xfrm>
          <a:custGeom>
            <a:avLst/>
            <a:gdLst/>
            <a:ahLst/>
            <a:cxnLst/>
            <a:rect l="l" t="t" r="r" b="b"/>
            <a:pathLst>
              <a:path w="7823742" h="5867807">
                <a:moveTo>
                  <a:pt x="0" y="0"/>
                </a:moveTo>
                <a:lnTo>
                  <a:pt x="7823742" y="0"/>
                </a:lnTo>
                <a:lnTo>
                  <a:pt x="7823742" y="5867807"/>
                </a:lnTo>
                <a:lnTo>
                  <a:pt x="0" y="5867807"/>
                </a:lnTo>
                <a:lnTo>
                  <a:pt x="0" y="0"/>
                </a:lnTo>
                <a:close/>
              </a:path>
            </a:pathLst>
          </a:custGeom>
          <a:blipFill>
            <a:blip r:embed="rId5"/>
            <a:stretch>
              <a:fillRect/>
            </a:stretch>
          </a:blipFill>
        </p:spPr>
        <p:txBody>
          <a:bodyPr/>
          <a:lstStyle/>
          <a:p>
            <a:endParaRPr lang="pl-PL"/>
          </a:p>
        </p:txBody>
      </p:sp>
      <p:sp>
        <p:nvSpPr>
          <p:cNvPr id="9" name="Freeform 9"/>
          <p:cNvSpPr/>
          <p:nvPr/>
        </p:nvSpPr>
        <p:spPr>
          <a:xfrm>
            <a:off x="11746239" y="2440384"/>
            <a:ext cx="5720383" cy="7627178"/>
          </a:xfrm>
          <a:custGeom>
            <a:avLst/>
            <a:gdLst/>
            <a:ahLst/>
            <a:cxnLst/>
            <a:rect l="l" t="t" r="r" b="b"/>
            <a:pathLst>
              <a:path w="5720383" h="7627178">
                <a:moveTo>
                  <a:pt x="0" y="0"/>
                </a:moveTo>
                <a:lnTo>
                  <a:pt x="5720383" y="0"/>
                </a:lnTo>
                <a:lnTo>
                  <a:pt x="5720383" y="7627178"/>
                </a:lnTo>
                <a:lnTo>
                  <a:pt x="0" y="7627178"/>
                </a:lnTo>
                <a:lnTo>
                  <a:pt x="0" y="0"/>
                </a:lnTo>
                <a:close/>
              </a:path>
            </a:pathLst>
          </a:custGeom>
          <a:blipFill>
            <a:blip r:embed="rId6"/>
            <a:stretch>
              <a:fillRect/>
            </a:stretch>
          </a:blipFill>
        </p:spPr>
        <p:txBody>
          <a:bodyPr/>
          <a:lstStyle/>
          <a:p>
            <a:endParaRPr lang="pl-PL"/>
          </a:p>
        </p:txBody>
      </p:sp>
      <p:sp>
        <p:nvSpPr>
          <p:cNvPr id="10" name="TextBox 10"/>
          <p:cNvSpPr txBox="1"/>
          <p:nvPr/>
        </p:nvSpPr>
        <p:spPr>
          <a:xfrm>
            <a:off x="1028700" y="2638876"/>
            <a:ext cx="9324637" cy="448308"/>
          </a:xfrm>
          <a:prstGeom prst="rect">
            <a:avLst/>
          </a:prstGeom>
        </p:spPr>
        <p:txBody>
          <a:bodyPr lIns="0" tIns="0" rIns="0" bIns="0" rtlCol="0" anchor="t">
            <a:spAutoFit/>
          </a:bodyPr>
          <a:lstStyle/>
          <a:p>
            <a:pPr algn="ctr">
              <a:lnSpc>
                <a:spcPts val="3640"/>
              </a:lnSpc>
            </a:pPr>
            <a:r>
              <a:rPr lang="en-US" sz="2600" dirty="0">
                <a:solidFill>
                  <a:srgbClr val="FFFFFF"/>
                </a:solidFill>
                <a:latin typeface="Open Sans Bold"/>
              </a:rPr>
              <a:t>Na </a:t>
            </a:r>
            <a:r>
              <a:rPr lang="en-US" sz="2600" dirty="0" err="1">
                <a:solidFill>
                  <a:srgbClr val="FFFFFF"/>
                </a:solidFill>
                <a:latin typeface="Open Sans Bold"/>
              </a:rPr>
              <a:t>zakończenie</a:t>
            </a:r>
            <a:r>
              <a:rPr lang="en-US" sz="2600" dirty="0">
                <a:solidFill>
                  <a:srgbClr val="FFFFFF"/>
                </a:solidFill>
                <a:latin typeface="Open Sans Bold"/>
              </a:rPr>
              <a:t> </a:t>
            </a:r>
            <a:r>
              <a:rPr lang="en-US" sz="2600" dirty="0" err="1">
                <a:solidFill>
                  <a:srgbClr val="FFFFFF"/>
                </a:solidFill>
                <a:latin typeface="Open Sans Bold"/>
              </a:rPr>
              <a:t>dostaliśmy</a:t>
            </a:r>
            <a:r>
              <a:rPr lang="en-US" sz="2600" dirty="0">
                <a:solidFill>
                  <a:srgbClr val="FFFFFF"/>
                </a:solidFill>
                <a:latin typeface="Open Sans Bold"/>
              </a:rPr>
              <a:t> </a:t>
            </a:r>
            <a:r>
              <a:rPr lang="pl-PL" sz="2600" dirty="0">
                <a:solidFill>
                  <a:srgbClr val="FFFFFF"/>
                </a:solidFill>
                <a:latin typeface="Open Sans Bold"/>
              </a:rPr>
              <a:t>certyfikaty</a:t>
            </a:r>
            <a:endParaRPr lang="en-US" sz="2600" dirty="0">
              <a:solidFill>
                <a:srgbClr val="FFFFFF"/>
              </a:solidFill>
              <a:latin typeface="Open Sans Bold"/>
            </a:endParaRPr>
          </a:p>
        </p:txBody>
      </p:sp>
      <p:sp>
        <p:nvSpPr>
          <p:cNvPr id="11" name="TextBox 11"/>
          <p:cNvSpPr txBox="1"/>
          <p:nvPr/>
        </p:nvSpPr>
        <p:spPr>
          <a:xfrm>
            <a:off x="1028700" y="3279588"/>
            <a:ext cx="9324637" cy="432298"/>
          </a:xfrm>
          <a:prstGeom prst="rect">
            <a:avLst/>
          </a:prstGeom>
        </p:spPr>
        <p:txBody>
          <a:bodyPr lIns="0" tIns="0" rIns="0" bIns="0" rtlCol="0" anchor="t">
            <a:spAutoFit/>
          </a:bodyPr>
          <a:lstStyle/>
          <a:p>
            <a:pPr algn="ctr">
              <a:lnSpc>
                <a:spcPts val="3639"/>
              </a:lnSpc>
            </a:pPr>
            <a:r>
              <a:rPr lang="en-US" sz="2599" dirty="0">
                <a:solidFill>
                  <a:srgbClr val="0D1B9B"/>
                </a:solidFill>
                <a:latin typeface="Open Sans Bold"/>
              </a:rPr>
              <a:t>At the end, we received a </a:t>
            </a:r>
            <a:r>
              <a:rPr lang="pl-PL" sz="2599" dirty="0" err="1">
                <a:solidFill>
                  <a:srgbClr val="0D1B9B"/>
                </a:solidFill>
                <a:latin typeface="Open Sans Bold"/>
              </a:rPr>
              <a:t>certificates</a:t>
            </a:r>
            <a:r>
              <a:rPr lang="en-US" sz="2599" dirty="0">
                <a:solidFill>
                  <a:srgbClr val="0D1B9B"/>
                </a:solidFill>
                <a:latin typeface="Open Sans Bold"/>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ostokąt 12">
            <a:extLst>
              <a:ext uri="{FF2B5EF4-FFF2-40B4-BE49-F238E27FC236}">
                <a16:creationId xmlns:a16="http://schemas.microsoft.com/office/drawing/2014/main" id="{FD2F5851-ACD5-6724-8BE8-0006BA31F96F}"/>
              </a:ext>
            </a:extLst>
          </p:cNvPr>
          <p:cNvSpPr/>
          <p:nvPr/>
        </p:nvSpPr>
        <p:spPr>
          <a:xfrm>
            <a:off x="-38100" y="2171700"/>
            <a:ext cx="18326100" cy="8115300"/>
          </a:xfrm>
          <a:prstGeom prst="rect">
            <a:avLst/>
          </a:prstGeom>
          <a:solidFill>
            <a:srgbClr val="2CACE6"/>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pl-PL"/>
          </a:p>
        </p:txBody>
      </p:sp>
      <p:sp>
        <p:nvSpPr>
          <p:cNvPr id="12" name="Prostokąt 11">
            <a:extLst>
              <a:ext uri="{FF2B5EF4-FFF2-40B4-BE49-F238E27FC236}">
                <a16:creationId xmlns:a16="http://schemas.microsoft.com/office/drawing/2014/main" id="{B5FF340A-488B-6B1D-D12E-AB2BB69B5693}"/>
              </a:ext>
            </a:extLst>
          </p:cNvPr>
          <p:cNvSpPr/>
          <p:nvPr/>
        </p:nvSpPr>
        <p:spPr>
          <a:xfrm>
            <a:off x="-38100" y="2476500"/>
            <a:ext cx="18326100" cy="7810500"/>
          </a:xfrm>
          <a:prstGeom prst="rect">
            <a:avLst/>
          </a:prstGeom>
          <a:solidFill>
            <a:srgbClr val="2CACE6"/>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pl-PL"/>
          </a:p>
        </p:txBody>
      </p:sp>
      <p:sp>
        <p:nvSpPr>
          <p:cNvPr id="5" name="Freeform 5"/>
          <p:cNvSpPr/>
          <p:nvPr/>
        </p:nvSpPr>
        <p:spPr>
          <a:xfrm>
            <a:off x="12944174" y="159370"/>
            <a:ext cx="4315126" cy="1666294"/>
          </a:xfrm>
          <a:custGeom>
            <a:avLst/>
            <a:gdLst/>
            <a:ahLst/>
            <a:cxnLst/>
            <a:rect l="l" t="t" r="r" b="b"/>
            <a:pathLst>
              <a:path w="4315126" h="1666294">
                <a:moveTo>
                  <a:pt x="0" y="0"/>
                </a:moveTo>
                <a:lnTo>
                  <a:pt x="4315126" y="0"/>
                </a:lnTo>
                <a:lnTo>
                  <a:pt x="4315126" y="1666294"/>
                </a:lnTo>
                <a:lnTo>
                  <a:pt x="0" y="1666294"/>
                </a:lnTo>
                <a:lnTo>
                  <a:pt x="0" y="0"/>
                </a:lnTo>
                <a:close/>
              </a:path>
            </a:pathLst>
          </a:custGeom>
          <a:blipFill>
            <a:blip r:embed="rId2"/>
            <a:stretch>
              <a:fillRect/>
            </a:stretch>
          </a:blipFill>
        </p:spPr>
        <p:txBody>
          <a:bodyPr/>
          <a:lstStyle/>
          <a:p>
            <a:endParaRPr lang="pl-PL"/>
          </a:p>
        </p:txBody>
      </p:sp>
      <p:sp>
        <p:nvSpPr>
          <p:cNvPr id="6" name="Freeform 6"/>
          <p:cNvSpPr/>
          <p:nvPr/>
        </p:nvSpPr>
        <p:spPr>
          <a:xfrm>
            <a:off x="8402098" y="115868"/>
            <a:ext cx="1680059" cy="1825664"/>
          </a:xfrm>
          <a:custGeom>
            <a:avLst/>
            <a:gdLst/>
            <a:ahLst/>
            <a:cxnLst/>
            <a:rect l="l" t="t" r="r" b="b"/>
            <a:pathLst>
              <a:path w="1680059" h="1825664">
                <a:moveTo>
                  <a:pt x="0" y="0"/>
                </a:moveTo>
                <a:lnTo>
                  <a:pt x="1680059" y="0"/>
                </a:lnTo>
                <a:lnTo>
                  <a:pt x="1680059" y="1825664"/>
                </a:lnTo>
                <a:lnTo>
                  <a:pt x="0" y="1825664"/>
                </a:lnTo>
                <a:lnTo>
                  <a:pt x="0" y="0"/>
                </a:lnTo>
                <a:close/>
              </a:path>
            </a:pathLst>
          </a:custGeom>
          <a:blipFill>
            <a:blip r:embed="rId3"/>
            <a:stretch>
              <a:fillRect/>
            </a:stretch>
          </a:blipFill>
        </p:spPr>
        <p:txBody>
          <a:bodyPr/>
          <a:lstStyle/>
          <a:p>
            <a:endParaRPr lang="pl-PL"/>
          </a:p>
        </p:txBody>
      </p:sp>
      <p:sp>
        <p:nvSpPr>
          <p:cNvPr id="7" name="Freeform 7"/>
          <p:cNvSpPr/>
          <p:nvPr/>
        </p:nvSpPr>
        <p:spPr>
          <a:xfrm>
            <a:off x="1028700" y="231736"/>
            <a:ext cx="4069346" cy="1593928"/>
          </a:xfrm>
          <a:custGeom>
            <a:avLst/>
            <a:gdLst/>
            <a:ahLst/>
            <a:cxnLst/>
            <a:rect l="l" t="t" r="r" b="b"/>
            <a:pathLst>
              <a:path w="4069346" h="1593928">
                <a:moveTo>
                  <a:pt x="0" y="0"/>
                </a:moveTo>
                <a:lnTo>
                  <a:pt x="4069346" y="0"/>
                </a:lnTo>
                <a:lnTo>
                  <a:pt x="4069346" y="1593928"/>
                </a:lnTo>
                <a:lnTo>
                  <a:pt x="0" y="1593928"/>
                </a:lnTo>
                <a:lnTo>
                  <a:pt x="0" y="0"/>
                </a:lnTo>
                <a:close/>
              </a:path>
            </a:pathLst>
          </a:custGeom>
          <a:blipFill>
            <a:blip r:embed="rId4"/>
            <a:stretch>
              <a:fillRect/>
            </a:stretch>
          </a:blipFill>
        </p:spPr>
        <p:txBody>
          <a:bodyPr/>
          <a:lstStyle/>
          <a:p>
            <a:endParaRPr lang="pl-PL"/>
          </a:p>
        </p:txBody>
      </p:sp>
      <p:sp>
        <p:nvSpPr>
          <p:cNvPr id="8" name="Freeform 8"/>
          <p:cNvSpPr/>
          <p:nvPr/>
        </p:nvSpPr>
        <p:spPr>
          <a:xfrm>
            <a:off x="13911361" y="3617490"/>
            <a:ext cx="3691076" cy="5272966"/>
          </a:xfrm>
          <a:custGeom>
            <a:avLst/>
            <a:gdLst/>
            <a:ahLst/>
            <a:cxnLst/>
            <a:rect l="l" t="t" r="r" b="b"/>
            <a:pathLst>
              <a:path w="3691076" h="5272966">
                <a:moveTo>
                  <a:pt x="0" y="0"/>
                </a:moveTo>
                <a:lnTo>
                  <a:pt x="3691076" y="0"/>
                </a:lnTo>
                <a:lnTo>
                  <a:pt x="3691076" y="5272966"/>
                </a:lnTo>
                <a:lnTo>
                  <a:pt x="0" y="5272966"/>
                </a:lnTo>
                <a:lnTo>
                  <a:pt x="0" y="0"/>
                </a:lnTo>
                <a:close/>
              </a:path>
            </a:pathLst>
          </a:custGeom>
          <a:blipFill>
            <a:blip r:embed="rId5"/>
            <a:stretch>
              <a:fillRect/>
            </a:stretch>
          </a:blipFill>
        </p:spPr>
        <p:txBody>
          <a:bodyPr/>
          <a:lstStyle/>
          <a:p>
            <a:endParaRPr lang="pl-PL"/>
          </a:p>
        </p:txBody>
      </p:sp>
      <p:sp>
        <p:nvSpPr>
          <p:cNvPr id="9" name="Freeform 9"/>
          <p:cNvSpPr/>
          <p:nvPr/>
        </p:nvSpPr>
        <p:spPr>
          <a:xfrm>
            <a:off x="3411200" y="4731279"/>
            <a:ext cx="6755480" cy="5066610"/>
          </a:xfrm>
          <a:custGeom>
            <a:avLst/>
            <a:gdLst/>
            <a:ahLst/>
            <a:cxnLst/>
            <a:rect l="l" t="t" r="r" b="b"/>
            <a:pathLst>
              <a:path w="6755480" h="5066610">
                <a:moveTo>
                  <a:pt x="0" y="0"/>
                </a:moveTo>
                <a:lnTo>
                  <a:pt x="6755480" y="0"/>
                </a:lnTo>
                <a:lnTo>
                  <a:pt x="6755480" y="5066610"/>
                </a:lnTo>
                <a:lnTo>
                  <a:pt x="0" y="5066610"/>
                </a:lnTo>
                <a:lnTo>
                  <a:pt x="0" y="0"/>
                </a:lnTo>
                <a:close/>
              </a:path>
            </a:pathLst>
          </a:custGeom>
          <a:blipFill>
            <a:blip r:embed="rId6"/>
            <a:stretch>
              <a:fillRect/>
            </a:stretch>
          </a:blipFill>
        </p:spPr>
        <p:txBody>
          <a:bodyPr/>
          <a:lstStyle/>
          <a:p>
            <a:endParaRPr lang="pl-PL"/>
          </a:p>
        </p:txBody>
      </p:sp>
      <p:sp>
        <p:nvSpPr>
          <p:cNvPr id="10" name="TextBox 10"/>
          <p:cNvSpPr txBox="1"/>
          <p:nvPr/>
        </p:nvSpPr>
        <p:spPr>
          <a:xfrm>
            <a:off x="400518" y="2437026"/>
            <a:ext cx="12776843" cy="1180464"/>
          </a:xfrm>
          <a:prstGeom prst="rect">
            <a:avLst/>
          </a:prstGeom>
        </p:spPr>
        <p:txBody>
          <a:bodyPr lIns="0" tIns="0" rIns="0" bIns="0" rtlCol="0" anchor="t">
            <a:spAutoFit/>
          </a:bodyPr>
          <a:lstStyle/>
          <a:p>
            <a:pPr algn="ctr">
              <a:lnSpc>
                <a:spcPts val="4760"/>
              </a:lnSpc>
            </a:pPr>
            <a:r>
              <a:rPr lang="en-US" sz="3400">
                <a:solidFill>
                  <a:srgbClr val="FFFFFF"/>
                </a:solidFill>
                <a:latin typeface="Open Sans Bold"/>
              </a:rPr>
              <a:t>Uczestnicy wymiany uczniowskiej zostali wybrani na podstawie osiągnięć w nauce.</a:t>
            </a:r>
          </a:p>
        </p:txBody>
      </p:sp>
      <p:sp>
        <p:nvSpPr>
          <p:cNvPr id="11" name="TextBox 11"/>
          <p:cNvSpPr txBox="1"/>
          <p:nvPr/>
        </p:nvSpPr>
        <p:spPr>
          <a:xfrm>
            <a:off x="400518" y="3550815"/>
            <a:ext cx="12776843" cy="1180464"/>
          </a:xfrm>
          <a:prstGeom prst="rect">
            <a:avLst/>
          </a:prstGeom>
        </p:spPr>
        <p:txBody>
          <a:bodyPr lIns="0" tIns="0" rIns="0" bIns="0" rtlCol="0" anchor="t">
            <a:spAutoFit/>
          </a:bodyPr>
          <a:lstStyle/>
          <a:p>
            <a:pPr algn="ctr">
              <a:lnSpc>
                <a:spcPts val="4760"/>
              </a:lnSpc>
            </a:pPr>
            <a:r>
              <a:rPr lang="en-US" sz="3400" dirty="0">
                <a:solidFill>
                  <a:srgbClr val="0D1B9B"/>
                </a:solidFill>
                <a:latin typeface="Open Sans Bold"/>
              </a:rPr>
              <a:t>Student exchange participants were selected </a:t>
            </a:r>
            <a:r>
              <a:rPr lang="pl-PL" sz="3400" dirty="0">
                <a:solidFill>
                  <a:srgbClr val="0D1B9B"/>
                </a:solidFill>
                <a:latin typeface="Open Sans Bold"/>
              </a:rPr>
              <a:t>on the </a:t>
            </a:r>
            <a:r>
              <a:rPr lang="pl-PL" sz="3400" dirty="0" err="1">
                <a:solidFill>
                  <a:srgbClr val="0D1B9B"/>
                </a:solidFill>
                <a:latin typeface="Open Sans Bold"/>
              </a:rPr>
              <a:t>basis</a:t>
            </a:r>
            <a:r>
              <a:rPr lang="pl-PL" sz="3400" dirty="0">
                <a:solidFill>
                  <a:srgbClr val="0D1B9B"/>
                </a:solidFill>
                <a:latin typeface="Open Sans Bold"/>
              </a:rPr>
              <a:t> of </a:t>
            </a:r>
            <a:r>
              <a:rPr lang="pl-PL" sz="3400" dirty="0" err="1">
                <a:solidFill>
                  <a:srgbClr val="0D1B9B"/>
                </a:solidFill>
                <a:latin typeface="Open Sans Bold"/>
              </a:rPr>
              <a:t>their</a:t>
            </a:r>
            <a:r>
              <a:rPr lang="pl-PL" sz="3400" dirty="0">
                <a:solidFill>
                  <a:srgbClr val="0D1B9B"/>
                </a:solidFill>
                <a:latin typeface="Open Sans Bold"/>
              </a:rPr>
              <a:t> </a:t>
            </a:r>
            <a:r>
              <a:rPr lang="en-US" sz="3400" dirty="0">
                <a:solidFill>
                  <a:srgbClr val="0D1B9B"/>
                </a:solidFill>
                <a:latin typeface="Open Sans Bold"/>
              </a:rPr>
              <a:t>academic achievements.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rostokąt 11">
            <a:extLst>
              <a:ext uri="{FF2B5EF4-FFF2-40B4-BE49-F238E27FC236}">
                <a16:creationId xmlns:a16="http://schemas.microsoft.com/office/drawing/2014/main" id="{584E9EA3-12AE-4847-DC6E-F0D7EA6C0F93}"/>
              </a:ext>
            </a:extLst>
          </p:cNvPr>
          <p:cNvSpPr/>
          <p:nvPr/>
        </p:nvSpPr>
        <p:spPr>
          <a:xfrm>
            <a:off x="-38100" y="2476500"/>
            <a:ext cx="18326100" cy="7810500"/>
          </a:xfrm>
          <a:prstGeom prst="rect">
            <a:avLst/>
          </a:prstGeom>
          <a:solidFill>
            <a:srgbClr val="2CACE6"/>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pl-PL"/>
          </a:p>
        </p:txBody>
      </p:sp>
      <p:sp>
        <p:nvSpPr>
          <p:cNvPr id="5" name="Freeform 5"/>
          <p:cNvSpPr/>
          <p:nvPr/>
        </p:nvSpPr>
        <p:spPr>
          <a:xfrm>
            <a:off x="12944174" y="159370"/>
            <a:ext cx="4315126" cy="1666294"/>
          </a:xfrm>
          <a:custGeom>
            <a:avLst/>
            <a:gdLst/>
            <a:ahLst/>
            <a:cxnLst/>
            <a:rect l="l" t="t" r="r" b="b"/>
            <a:pathLst>
              <a:path w="4315126" h="1666294">
                <a:moveTo>
                  <a:pt x="0" y="0"/>
                </a:moveTo>
                <a:lnTo>
                  <a:pt x="4315126" y="0"/>
                </a:lnTo>
                <a:lnTo>
                  <a:pt x="4315126" y="1666294"/>
                </a:lnTo>
                <a:lnTo>
                  <a:pt x="0" y="1666294"/>
                </a:lnTo>
                <a:lnTo>
                  <a:pt x="0" y="0"/>
                </a:lnTo>
                <a:close/>
              </a:path>
            </a:pathLst>
          </a:custGeom>
          <a:blipFill>
            <a:blip r:embed="rId2"/>
            <a:stretch>
              <a:fillRect/>
            </a:stretch>
          </a:blipFill>
        </p:spPr>
        <p:txBody>
          <a:bodyPr/>
          <a:lstStyle/>
          <a:p>
            <a:endParaRPr lang="pl-PL"/>
          </a:p>
        </p:txBody>
      </p:sp>
      <p:sp>
        <p:nvSpPr>
          <p:cNvPr id="6" name="Freeform 6"/>
          <p:cNvSpPr/>
          <p:nvPr/>
        </p:nvSpPr>
        <p:spPr>
          <a:xfrm>
            <a:off x="8402098" y="115868"/>
            <a:ext cx="1680059" cy="1825664"/>
          </a:xfrm>
          <a:custGeom>
            <a:avLst/>
            <a:gdLst/>
            <a:ahLst/>
            <a:cxnLst/>
            <a:rect l="l" t="t" r="r" b="b"/>
            <a:pathLst>
              <a:path w="1680059" h="1825664">
                <a:moveTo>
                  <a:pt x="0" y="0"/>
                </a:moveTo>
                <a:lnTo>
                  <a:pt x="1680059" y="0"/>
                </a:lnTo>
                <a:lnTo>
                  <a:pt x="1680059" y="1825664"/>
                </a:lnTo>
                <a:lnTo>
                  <a:pt x="0" y="1825664"/>
                </a:lnTo>
                <a:lnTo>
                  <a:pt x="0" y="0"/>
                </a:lnTo>
                <a:close/>
              </a:path>
            </a:pathLst>
          </a:custGeom>
          <a:blipFill>
            <a:blip r:embed="rId3"/>
            <a:stretch>
              <a:fillRect/>
            </a:stretch>
          </a:blipFill>
        </p:spPr>
        <p:txBody>
          <a:bodyPr/>
          <a:lstStyle/>
          <a:p>
            <a:endParaRPr lang="pl-PL"/>
          </a:p>
        </p:txBody>
      </p:sp>
      <p:sp>
        <p:nvSpPr>
          <p:cNvPr id="7" name="Freeform 7"/>
          <p:cNvSpPr/>
          <p:nvPr/>
        </p:nvSpPr>
        <p:spPr>
          <a:xfrm>
            <a:off x="1028700" y="231736"/>
            <a:ext cx="4069346" cy="1593928"/>
          </a:xfrm>
          <a:custGeom>
            <a:avLst/>
            <a:gdLst/>
            <a:ahLst/>
            <a:cxnLst/>
            <a:rect l="l" t="t" r="r" b="b"/>
            <a:pathLst>
              <a:path w="4069346" h="1593928">
                <a:moveTo>
                  <a:pt x="0" y="0"/>
                </a:moveTo>
                <a:lnTo>
                  <a:pt x="4069346" y="0"/>
                </a:lnTo>
                <a:lnTo>
                  <a:pt x="4069346" y="1593928"/>
                </a:lnTo>
                <a:lnTo>
                  <a:pt x="0" y="1593928"/>
                </a:lnTo>
                <a:lnTo>
                  <a:pt x="0" y="0"/>
                </a:lnTo>
                <a:close/>
              </a:path>
            </a:pathLst>
          </a:custGeom>
          <a:blipFill>
            <a:blip r:embed="rId4"/>
            <a:stretch>
              <a:fillRect/>
            </a:stretch>
          </a:blipFill>
        </p:spPr>
        <p:txBody>
          <a:bodyPr/>
          <a:lstStyle/>
          <a:p>
            <a:endParaRPr lang="pl-PL"/>
          </a:p>
        </p:txBody>
      </p:sp>
      <p:sp>
        <p:nvSpPr>
          <p:cNvPr id="8" name="Freeform 8"/>
          <p:cNvSpPr/>
          <p:nvPr/>
        </p:nvSpPr>
        <p:spPr>
          <a:xfrm>
            <a:off x="1242453" y="4270590"/>
            <a:ext cx="7711185" cy="5783389"/>
          </a:xfrm>
          <a:custGeom>
            <a:avLst/>
            <a:gdLst/>
            <a:ahLst/>
            <a:cxnLst/>
            <a:rect l="l" t="t" r="r" b="b"/>
            <a:pathLst>
              <a:path w="7711185" h="5783389">
                <a:moveTo>
                  <a:pt x="0" y="0"/>
                </a:moveTo>
                <a:lnTo>
                  <a:pt x="7711185" y="0"/>
                </a:lnTo>
                <a:lnTo>
                  <a:pt x="7711185" y="5783389"/>
                </a:lnTo>
                <a:lnTo>
                  <a:pt x="0" y="5783389"/>
                </a:lnTo>
                <a:lnTo>
                  <a:pt x="0" y="0"/>
                </a:lnTo>
                <a:close/>
              </a:path>
            </a:pathLst>
          </a:custGeom>
          <a:blipFill>
            <a:blip r:embed="rId5"/>
            <a:stretch>
              <a:fillRect/>
            </a:stretch>
          </a:blipFill>
        </p:spPr>
        <p:txBody>
          <a:bodyPr/>
          <a:lstStyle/>
          <a:p>
            <a:endParaRPr lang="pl-PL"/>
          </a:p>
        </p:txBody>
      </p:sp>
      <p:sp>
        <p:nvSpPr>
          <p:cNvPr id="9" name="Freeform 9"/>
          <p:cNvSpPr/>
          <p:nvPr/>
        </p:nvSpPr>
        <p:spPr>
          <a:xfrm>
            <a:off x="11580651" y="2686900"/>
            <a:ext cx="5525309" cy="7367079"/>
          </a:xfrm>
          <a:custGeom>
            <a:avLst/>
            <a:gdLst/>
            <a:ahLst/>
            <a:cxnLst/>
            <a:rect l="l" t="t" r="r" b="b"/>
            <a:pathLst>
              <a:path w="5525309" h="7367079">
                <a:moveTo>
                  <a:pt x="0" y="0"/>
                </a:moveTo>
                <a:lnTo>
                  <a:pt x="5525309" y="0"/>
                </a:lnTo>
                <a:lnTo>
                  <a:pt x="5525309" y="7367079"/>
                </a:lnTo>
                <a:lnTo>
                  <a:pt x="0" y="7367079"/>
                </a:lnTo>
                <a:lnTo>
                  <a:pt x="0" y="0"/>
                </a:lnTo>
                <a:close/>
              </a:path>
            </a:pathLst>
          </a:custGeom>
          <a:blipFill>
            <a:blip r:embed="rId6"/>
            <a:stretch>
              <a:fillRect/>
            </a:stretch>
          </a:blipFill>
        </p:spPr>
        <p:txBody>
          <a:bodyPr/>
          <a:lstStyle/>
          <a:p>
            <a:endParaRPr lang="pl-PL"/>
          </a:p>
        </p:txBody>
      </p:sp>
      <p:sp>
        <p:nvSpPr>
          <p:cNvPr id="10" name="TextBox 10"/>
          <p:cNvSpPr txBox="1"/>
          <p:nvPr/>
        </p:nvSpPr>
        <p:spPr>
          <a:xfrm>
            <a:off x="765138" y="2591650"/>
            <a:ext cx="8665815" cy="887095"/>
          </a:xfrm>
          <a:prstGeom prst="rect">
            <a:avLst/>
          </a:prstGeom>
        </p:spPr>
        <p:txBody>
          <a:bodyPr lIns="0" tIns="0" rIns="0" bIns="0" rtlCol="0" anchor="t">
            <a:spAutoFit/>
          </a:bodyPr>
          <a:lstStyle/>
          <a:p>
            <a:pPr algn="ctr">
              <a:lnSpc>
                <a:spcPts val="7279"/>
              </a:lnSpc>
            </a:pPr>
            <a:r>
              <a:rPr lang="en-US" sz="5199">
                <a:solidFill>
                  <a:srgbClr val="FFFFFF"/>
                </a:solidFill>
                <a:latin typeface="Open Sans Bold"/>
              </a:rPr>
              <a:t>Dzień 1 Przylot i Alhambra</a:t>
            </a:r>
          </a:p>
        </p:txBody>
      </p:sp>
      <p:sp>
        <p:nvSpPr>
          <p:cNvPr id="11" name="TextBox 11"/>
          <p:cNvSpPr txBox="1"/>
          <p:nvPr/>
        </p:nvSpPr>
        <p:spPr>
          <a:xfrm>
            <a:off x="765138" y="3383495"/>
            <a:ext cx="9065270" cy="887095"/>
          </a:xfrm>
          <a:prstGeom prst="rect">
            <a:avLst/>
          </a:prstGeom>
        </p:spPr>
        <p:txBody>
          <a:bodyPr lIns="0" tIns="0" rIns="0" bIns="0" rtlCol="0" anchor="t">
            <a:spAutoFit/>
          </a:bodyPr>
          <a:lstStyle/>
          <a:p>
            <a:pPr algn="ctr">
              <a:lnSpc>
                <a:spcPts val="7279"/>
              </a:lnSpc>
            </a:pPr>
            <a:r>
              <a:rPr lang="en-US" sz="5199">
                <a:solidFill>
                  <a:srgbClr val="0D1B9B"/>
                </a:solidFill>
                <a:latin typeface="Open Sans Bold"/>
              </a:rPr>
              <a:t>Day 1 Arrival and Alhambra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a:extLst>
              <a:ext uri="{FF2B5EF4-FFF2-40B4-BE49-F238E27FC236}">
                <a16:creationId xmlns:a16="http://schemas.microsoft.com/office/drawing/2014/main" id="{70B3C94E-CC07-5D19-BD26-E4144FFC1B91}"/>
              </a:ext>
            </a:extLst>
          </p:cNvPr>
          <p:cNvSpPr/>
          <p:nvPr/>
        </p:nvSpPr>
        <p:spPr>
          <a:xfrm>
            <a:off x="-38100" y="2476500"/>
            <a:ext cx="18326100" cy="7810500"/>
          </a:xfrm>
          <a:prstGeom prst="rect">
            <a:avLst/>
          </a:prstGeom>
          <a:solidFill>
            <a:srgbClr val="2CACE6"/>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pl-PL"/>
          </a:p>
        </p:txBody>
      </p:sp>
      <p:sp>
        <p:nvSpPr>
          <p:cNvPr id="5" name="Freeform 5"/>
          <p:cNvSpPr/>
          <p:nvPr/>
        </p:nvSpPr>
        <p:spPr>
          <a:xfrm>
            <a:off x="12944174" y="159370"/>
            <a:ext cx="4315126" cy="1666294"/>
          </a:xfrm>
          <a:custGeom>
            <a:avLst/>
            <a:gdLst/>
            <a:ahLst/>
            <a:cxnLst/>
            <a:rect l="l" t="t" r="r" b="b"/>
            <a:pathLst>
              <a:path w="4315126" h="1666294">
                <a:moveTo>
                  <a:pt x="0" y="0"/>
                </a:moveTo>
                <a:lnTo>
                  <a:pt x="4315126" y="0"/>
                </a:lnTo>
                <a:lnTo>
                  <a:pt x="4315126" y="1666294"/>
                </a:lnTo>
                <a:lnTo>
                  <a:pt x="0" y="1666294"/>
                </a:lnTo>
                <a:lnTo>
                  <a:pt x="0" y="0"/>
                </a:lnTo>
                <a:close/>
              </a:path>
            </a:pathLst>
          </a:custGeom>
          <a:blipFill>
            <a:blip r:embed="rId2"/>
            <a:stretch>
              <a:fillRect/>
            </a:stretch>
          </a:blipFill>
        </p:spPr>
        <p:txBody>
          <a:bodyPr/>
          <a:lstStyle/>
          <a:p>
            <a:endParaRPr lang="pl-PL"/>
          </a:p>
        </p:txBody>
      </p:sp>
      <p:sp>
        <p:nvSpPr>
          <p:cNvPr id="6" name="Freeform 6"/>
          <p:cNvSpPr/>
          <p:nvPr/>
        </p:nvSpPr>
        <p:spPr>
          <a:xfrm>
            <a:off x="8402098" y="115868"/>
            <a:ext cx="1680059" cy="1825664"/>
          </a:xfrm>
          <a:custGeom>
            <a:avLst/>
            <a:gdLst/>
            <a:ahLst/>
            <a:cxnLst/>
            <a:rect l="l" t="t" r="r" b="b"/>
            <a:pathLst>
              <a:path w="1680059" h="1825664">
                <a:moveTo>
                  <a:pt x="0" y="0"/>
                </a:moveTo>
                <a:lnTo>
                  <a:pt x="1680059" y="0"/>
                </a:lnTo>
                <a:lnTo>
                  <a:pt x="1680059" y="1825664"/>
                </a:lnTo>
                <a:lnTo>
                  <a:pt x="0" y="1825664"/>
                </a:lnTo>
                <a:lnTo>
                  <a:pt x="0" y="0"/>
                </a:lnTo>
                <a:close/>
              </a:path>
            </a:pathLst>
          </a:custGeom>
          <a:blipFill>
            <a:blip r:embed="rId3"/>
            <a:stretch>
              <a:fillRect/>
            </a:stretch>
          </a:blipFill>
        </p:spPr>
        <p:txBody>
          <a:bodyPr/>
          <a:lstStyle/>
          <a:p>
            <a:endParaRPr lang="pl-PL"/>
          </a:p>
        </p:txBody>
      </p:sp>
      <p:sp>
        <p:nvSpPr>
          <p:cNvPr id="7" name="Freeform 7"/>
          <p:cNvSpPr/>
          <p:nvPr/>
        </p:nvSpPr>
        <p:spPr>
          <a:xfrm>
            <a:off x="1028700" y="231736"/>
            <a:ext cx="4069346" cy="1593928"/>
          </a:xfrm>
          <a:custGeom>
            <a:avLst/>
            <a:gdLst/>
            <a:ahLst/>
            <a:cxnLst/>
            <a:rect l="l" t="t" r="r" b="b"/>
            <a:pathLst>
              <a:path w="4069346" h="1593928">
                <a:moveTo>
                  <a:pt x="0" y="0"/>
                </a:moveTo>
                <a:lnTo>
                  <a:pt x="4069346" y="0"/>
                </a:lnTo>
                <a:lnTo>
                  <a:pt x="4069346" y="1593928"/>
                </a:lnTo>
                <a:lnTo>
                  <a:pt x="0" y="1593928"/>
                </a:lnTo>
                <a:lnTo>
                  <a:pt x="0" y="0"/>
                </a:lnTo>
                <a:close/>
              </a:path>
            </a:pathLst>
          </a:custGeom>
          <a:blipFill>
            <a:blip r:embed="rId4"/>
            <a:stretch>
              <a:fillRect/>
            </a:stretch>
          </a:blipFill>
        </p:spPr>
        <p:txBody>
          <a:bodyPr/>
          <a:lstStyle/>
          <a:p>
            <a:endParaRPr lang="pl-PL"/>
          </a:p>
        </p:txBody>
      </p:sp>
      <p:sp>
        <p:nvSpPr>
          <p:cNvPr id="8" name="Freeform 8"/>
          <p:cNvSpPr/>
          <p:nvPr/>
        </p:nvSpPr>
        <p:spPr>
          <a:xfrm>
            <a:off x="12582915" y="3077082"/>
            <a:ext cx="5037645" cy="6716860"/>
          </a:xfrm>
          <a:custGeom>
            <a:avLst/>
            <a:gdLst/>
            <a:ahLst/>
            <a:cxnLst/>
            <a:rect l="l" t="t" r="r" b="b"/>
            <a:pathLst>
              <a:path w="5037645" h="6716860">
                <a:moveTo>
                  <a:pt x="0" y="0"/>
                </a:moveTo>
                <a:lnTo>
                  <a:pt x="5037644" y="0"/>
                </a:lnTo>
                <a:lnTo>
                  <a:pt x="5037644" y="6716860"/>
                </a:lnTo>
                <a:lnTo>
                  <a:pt x="0" y="6716860"/>
                </a:lnTo>
                <a:lnTo>
                  <a:pt x="0" y="0"/>
                </a:lnTo>
                <a:close/>
              </a:path>
            </a:pathLst>
          </a:custGeom>
          <a:blipFill>
            <a:blip r:embed="rId5"/>
            <a:stretch>
              <a:fillRect/>
            </a:stretch>
          </a:blipFill>
        </p:spPr>
        <p:txBody>
          <a:bodyPr/>
          <a:lstStyle/>
          <a:p>
            <a:endParaRPr lang="pl-PL"/>
          </a:p>
        </p:txBody>
      </p:sp>
      <p:sp>
        <p:nvSpPr>
          <p:cNvPr id="9" name="TextBox 9"/>
          <p:cNvSpPr txBox="1"/>
          <p:nvPr/>
        </p:nvSpPr>
        <p:spPr>
          <a:xfrm>
            <a:off x="670538" y="3019932"/>
            <a:ext cx="11271884" cy="2278957"/>
          </a:xfrm>
          <a:prstGeom prst="rect">
            <a:avLst/>
          </a:prstGeom>
        </p:spPr>
        <p:txBody>
          <a:bodyPr lIns="0" tIns="0" rIns="0" bIns="0" rtlCol="0" anchor="t">
            <a:spAutoFit/>
          </a:bodyPr>
          <a:lstStyle/>
          <a:p>
            <a:pPr algn="ctr">
              <a:lnSpc>
                <a:spcPts val="3640"/>
              </a:lnSpc>
            </a:pPr>
            <a:r>
              <a:rPr lang="en-US" sz="2600" dirty="0">
                <a:solidFill>
                  <a:srgbClr val="FFFFFF"/>
                </a:solidFill>
                <a:latin typeface="Open Sans Bold"/>
              </a:rPr>
              <a:t>Alhambra to </a:t>
            </a:r>
            <a:r>
              <a:rPr lang="en-US" sz="2600" dirty="0" err="1">
                <a:solidFill>
                  <a:srgbClr val="FFFFFF"/>
                </a:solidFill>
                <a:latin typeface="Open Sans Bold"/>
              </a:rPr>
              <a:t>monumentalny</a:t>
            </a:r>
            <a:r>
              <a:rPr lang="en-US" sz="2600" dirty="0">
                <a:solidFill>
                  <a:srgbClr val="FFFFFF"/>
                </a:solidFill>
                <a:latin typeface="Open Sans Bold"/>
              </a:rPr>
              <a:t> </a:t>
            </a:r>
            <a:r>
              <a:rPr lang="en-US" sz="2600" dirty="0" err="1">
                <a:solidFill>
                  <a:srgbClr val="FFFFFF"/>
                </a:solidFill>
                <a:latin typeface="Open Sans Bold"/>
              </a:rPr>
              <a:t>kompleks</a:t>
            </a:r>
            <a:r>
              <a:rPr lang="en-US" sz="2600" dirty="0">
                <a:solidFill>
                  <a:srgbClr val="FFFFFF"/>
                </a:solidFill>
                <a:latin typeface="Open Sans Bold"/>
              </a:rPr>
              <a:t> </a:t>
            </a:r>
            <a:r>
              <a:rPr lang="en-US" sz="2600" dirty="0" err="1">
                <a:solidFill>
                  <a:srgbClr val="FFFFFF"/>
                </a:solidFill>
                <a:latin typeface="Open Sans Bold"/>
              </a:rPr>
              <a:t>pałacowy</a:t>
            </a:r>
            <a:r>
              <a:rPr lang="en-US" sz="2600" dirty="0">
                <a:solidFill>
                  <a:srgbClr val="FFFFFF"/>
                </a:solidFill>
                <a:latin typeface="Open Sans Bold"/>
              </a:rPr>
              <a:t> </a:t>
            </a:r>
            <a:r>
              <a:rPr lang="en-US" sz="2600" dirty="0" err="1">
                <a:solidFill>
                  <a:srgbClr val="FFFFFF"/>
                </a:solidFill>
                <a:latin typeface="Open Sans Bold"/>
              </a:rPr>
              <a:t>i</a:t>
            </a:r>
            <a:r>
              <a:rPr lang="en-US" sz="2600" dirty="0">
                <a:solidFill>
                  <a:srgbClr val="FFFFFF"/>
                </a:solidFill>
                <a:latin typeface="Open Sans Bold"/>
              </a:rPr>
              <a:t> </a:t>
            </a:r>
            <a:r>
              <a:rPr lang="en-US" sz="2600" dirty="0" err="1">
                <a:solidFill>
                  <a:srgbClr val="FFFFFF"/>
                </a:solidFill>
                <a:latin typeface="Open Sans Bold"/>
              </a:rPr>
              <a:t>twierdza</a:t>
            </a:r>
            <a:r>
              <a:rPr lang="en-US" sz="2600" dirty="0">
                <a:solidFill>
                  <a:srgbClr val="FFFFFF"/>
                </a:solidFill>
                <a:latin typeface="Open Sans Bold"/>
              </a:rPr>
              <a:t> </a:t>
            </a:r>
            <a:r>
              <a:rPr lang="en-US" sz="2600" dirty="0" err="1">
                <a:solidFill>
                  <a:srgbClr val="FFFFFF"/>
                </a:solidFill>
                <a:latin typeface="Open Sans Bold"/>
              </a:rPr>
              <a:t>znajdujące</a:t>
            </a:r>
            <a:r>
              <a:rPr lang="en-US" sz="2600" dirty="0">
                <a:solidFill>
                  <a:srgbClr val="FFFFFF"/>
                </a:solidFill>
                <a:latin typeface="Open Sans Bold"/>
              </a:rPr>
              <a:t> </a:t>
            </a:r>
            <a:r>
              <a:rPr lang="en-US" sz="2600" dirty="0" err="1">
                <a:solidFill>
                  <a:srgbClr val="FFFFFF"/>
                </a:solidFill>
                <a:latin typeface="Open Sans Bold"/>
              </a:rPr>
              <a:t>się</a:t>
            </a:r>
            <a:r>
              <a:rPr lang="en-US" sz="2600" dirty="0">
                <a:solidFill>
                  <a:srgbClr val="FFFFFF"/>
                </a:solidFill>
                <a:latin typeface="Open Sans Bold"/>
              </a:rPr>
              <a:t> w </a:t>
            </a:r>
            <a:r>
              <a:rPr lang="en-US" sz="2600" dirty="0" err="1">
                <a:solidFill>
                  <a:srgbClr val="FFFFFF"/>
                </a:solidFill>
                <a:latin typeface="Open Sans Bold"/>
              </a:rPr>
              <a:t>hiszpańskim</a:t>
            </a:r>
            <a:r>
              <a:rPr lang="en-US" sz="2600" dirty="0">
                <a:solidFill>
                  <a:srgbClr val="FFFFFF"/>
                </a:solidFill>
                <a:latin typeface="Open Sans Bold"/>
              </a:rPr>
              <a:t> </a:t>
            </a:r>
            <a:r>
              <a:rPr lang="en-US" sz="2600" dirty="0" err="1">
                <a:solidFill>
                  <a:srgbClr val="FFFFFF"/>
                </a:solidFill>
                <a:latin typeface="Open Sans Bold"/>
              </a:rPr>
              <a:t>mieście</a:t>
            </a:r>
            <a:r>
              <a:rPr lang="en-US" sz="2600" dirty="0">
                <a:solidFill>
                  <a:srgbClr val="FFFFFF"/>
                </a:solidFill>
                <a:latin typeface="Open Sans Bold"/>
              </a:rPr>
              <a:t> </a:t>
            </a:r>
            <a:r>
              <a:rPr lang="en-US" sz="2600" dirty="0" err="1">
                <a:solidFill>
                  <a:srgbClr val="FFFFFF"/>
                </a:solidFill>
                <a:latin typeface="Open Sans Bold"/>
              </a:rPr>
              <a:t>Grenad</a:t>
            </a:r>
            <a:r>
              <a:rPr lang="pl-PL" sz="2600" dirty="0">
                <a:solidFill>
                  <a:srgbClr val="FFFFFF"/>
                </a:solidFill>
                <a:latin typeface="Open Sans Bold"/>
              </a:rPr>
              <a:t>a</a:t>
            </a:r>
            <a:r>
              <a:rPr lang="en-US" sz="2600" dirty="0">
                <a:solidFill>
                  <a:srgbClr val="FFFFFF"/>
                </a:solidFill>
                <a:latin typeface="Open Sans Bold"/>
              </a:rPr>
              <a:t>, w </a:t>
            </a:r>
            <a:r>
              <a:rPr lang="en-US" sz="2600" dirty="0" err="1">
                <a:solidFill>
                  <a:srgbClr val="FFFFFF"/>
                </a:solidFill>
                <a:latin typeface="Open Sans Bold"/>
              </a:rPr>
              <a:t>regionie</a:t>
            </a:r>
            <a:r>
              <a:rPr lang="en-US" sz="2600" dirty="0">
                <a:solidFill>
                  <a:srgbClr val="FFFFFF"/>
                </a:solidFill>
                <a:latin typeface="Open Sans Bold"/>
              </a:rPr>
              <a:t> </a:t>
            </a:r>
            <a:r>
              <a:rPr lang="en-US" sz="2600" dirty="0" err="1">
                <a:solidFill>
                  <a:srgbClr val="FFFFFF"/>
                </a:solidFill>
                <a:latin typeface="Open Sans Bold"/>
              </a:rPr>
              <a:t>Andaluzja</a:t>
            </a:r>
            <a:r>
              <a:rPr lang="en-US" sz="2600" dirty="0">
                <a:solidFill>
                  <a:srgbClr val="FFFFFF"/>
                </a:solidFill>
                <a:latin typeface="Open Sans Bold"/>
              </a:rPr>
              <a:t>. Jest to </a:t>
            </a:r>
            <a:r>
              <a:rPr lang="en-US" sz="2600" dirty="0" err="1">
                <a:solidFill>
                  <a:srgbClr val="FFFFFF"/>
                </a:solidFill>
                <a:latin typeface="Open Sans Bold"/>
              </a:rPr>
              <a:t>jedno</a:t>
            </a:r>
            <a:r>
              <a:rPr lang="en-US" sz="2600" dirty="0">
                <a:solidFill>
                  <a:srgbClr val="FFFFFF"/>
                </a:solidFill>
                <a:latin typeface="Open Sans Bold"/>
              </a:rPr>
              <a:t> z </a:t>
            </a:r>
            <a:r>
              <a:rPr lang="en-US" sz="2600" dirty="0" err="1">
                <a:solidFill>
                  <a:srgbClr val="FFFFFF"/>
                </a:solidFill>
                <a:latin typeface="Open Sans Bold"/>
              </a:rPr>
              <a:t>najważniejszych</a:t>
            </a:r>
            <a:r>
              <a:rPr lang="en-US" sz="2600" dirty="0">
                <a:solidFill>
                  <a:srgbClr val="FFFFFF"/>
                </a:solidFill>
                <a:latin typeface="Open Sans Bold"/>
              </a:rPr>
              <a:t> </a:t>
            </a:r>
            <a:r>
              <a:rPr lang="en-US" sz="2600" dirty="0" err="1">
                <a:solidFill>
                  <a:srgbClr val="FFFFFF"/>
                </a:solidFill>
                <a:latin typeface="Open Sans Bold"/>
              </a:rPr>
              <a:t>dzieł</a:t>
            </a:r>
            <a:r>
              <a:rPr lang="en-US" sz="2600" dirty="0">
                <a:solidFill>
                  <a:srgbClr val="FFFFFF"/>
                </a:solidFill>
                <a:latin typeface="Open Sans Bold"/>
              </a:rPr>
              <a:t> </a:t>
            </a:r>
            <a:r>
              <a:rPr lang="en-US" sz="2600" dirty="0" err="1">
                <a:solidFill>
                  <a:srgbClr val="FFFFFF"/>
                </a:solidFill>
                <a:latin typeface="Open Sans Bold"/>
              </a:rPr>
              <a:t>architektury</a:t>
            </a:r>
            <a:r>
              <a:rPr lang="en-US" sz="2600" dirty="0">
                <a:solidFill>
                  <a:srgbClr val="FFFFFF"/>
                </a:solidFill>
                <a:latin typeface="Open Sans Bold"/>
              </a:rPr>
              <a:t> </a:t>
            </a:r>
            <a:r>
              <a:rPr lang="en-US" sz="2600" dirty="0" err="1">
                <a:solidFill>
                  <a:srgbClr val="FFFFFF"/>
                </a:solidFill>
                <a:latin typeface="Open Sans Bold"/>
              </a:rPr>
              <a:t>muzułmańskiej</a:t>
            </a:r>
            <a:r>
              <a:rPr lang="en-US" sz="2600" dirty="0">
                <a:solidFill>
                  <a:srgbClr val="FFFFFF"/>
                </a:solidFill>
                <a:latin typeface="Open Sans Bold"/>
              </a:rPr>
              <a:t> w </a:t>
            </a:r>
            <a:r>
              <a:rPr lang="en-US" sz="2600" dirty="0" err="1">
                <a:solidFill>
                  <a:srgbClr val="FFFFFF"/>
                </a:solidFill>
                <a:latin typeface="Open Sans Bold"/>
              </a:rPr>
              <a:t>Hiszpanii</a:t>
            </a:r>
            <a:r>
              <a:rPr lang="en-US" sz="2600" dirty="0">
                <a:solidFill>
                  <a:srgbClr val="FFFFFF"/>
                </a:solidFill>
                <a:latin typeface="Open Sans Bold"/>
              </a:rPr>
              <a:t> </a:t>
            </a:r>
            <a:r>
              <a:rPr lang="en-US" sz="2600" dirty="0" err="1">
                <a:solidFill>
                  <a:srgbClr val="FFFFFF"/>
                </a:solidFill>
                <a:latin typeface="Open Sans Bold"/>
              </a:rPr>
              <a:t>i</a:t>
            </a:r>
            <a:r>
              <a:rPr lang="en-US" sz="2600" dirty="0">
                <a:solidFill>
                  <a:srgbClr val="FFFFFF"/>
                </a:solidFill>
                <a:latin typeface="Open Sans Bold"/>
              </a:rPr>
              <a:t> </a:t>
            </a:r>
            <a:r>
              <a:rPr lang="en-US" sz="2600" dirty="0" err="1">
                <a:solidFill>
                  <a:srgbClr val="FFFFFF"/>
                </a:solidFill>
                <a:latin typeface="Open Sans Bold"/>
              </a:rPr>
              <a:t>jedna</a:t>
            </a:r>
            <a:r>
              <a:rPr lang="en-US" sz="2600" dirty="0">
                <a:solidFill>
                  <a:srgbClr val="FFFFFF"/>
                </a:solidFill>
                <a:latin typeface="Open Sans Bold"/>
              </a:rPr>
              <a:t> z </a:t>
            </a:r>
            <a:r>
              <a:rPr lang="en-US" sz="2600" dirty="0" err="1">
                <a:solidFill>
                  <a:srgbClr val="FFFFFF"/>
                </a:solidFill>
                <a:latin typeface="Open Sans Bold"/>
              </a:rPr>
              <a:t>najważniejszych</a:t>
            </a:r>
            <a:r>
              <a:rPr lang="en-US" sz="2600" dirty="0">
                <a:solidFill>
                  <a:srgbClr val="FFFFFF"/>
                </a:solidFill>
                <a:latin typeface="Open Sans Bold"/>
              </a:rPr>
              <a:t> </a:t>
            </a:r>
            <a:r>
              <a:rPr lang="en-US" sz="2600" dirty="0" err="1">
                <a:solidFill>
                  <a:srgbClr val="FFFFFF"/>
                </a:solidFill>
                <a:latin typeface="Open Sans Bold"/>
              </a:rPr>
              <a:t>atrakcji</a:t>
            </a:r>
            <a:r>
              <a:rPr lang="en-US" sz="2600" dirty="0">
                <a:solidFill>
                  <a:srgbClr val="FFFFFF"/>
                </a:solidFill>
                <a:latin typeface="Open Sans Bold"/>
              </a:rPr>
              <a:t> </a:t>
            </a:r>
            <a:r>
              <a:rPr lang="en-US" sz="2600" dirty="0" err="1">
                <a:solidFill>
                  <a:srgbClr val="FFFFFF"/>
                </a:solidFill>
                <a:latin typeface="Open Sans Bold"/>
              </a:rPr>
              <a:t>turystycznych</a:t>
            </a:r>
            <a:r>
              <a:rPr lang="en-US" sz="2600" dirty="0">
                <a:solidFill>
                  <a:srgbClr val="FFFFFF"/>
                </a:solidFill>
                <a:latin typeface="Open Sans Bold"/>
              </a:rPr>
              <a:t> </a:t>
            </a:r>
            <a:r>
              <a:rPr lang="en-US" sz="2600" dirty="0" err="1">
                <a:solidFill>
                  <a:srgbClr val="FFFFFF"/>
                </a:solidFill>
                <a:latin typeface="Open Sans Bold"/>
              </a:rPr>
              <a:t>kraju</a:t>
            </a:r>
            <a:r>
              <a:rPr lang="en-US" sz="2600" dirty="0">
                <a:solidFill>
                  <a:srgbClr val="FFFFFF"/>
                </a:solidFill>
                <a:latin typeface="Open Sans Bold"/>
              </a:rPr>
              <a:t>.</a:t>
            </a:r>
          </a:p>
        </p:txBody>
      </p:sp>
      <p:sp>
        <p:nvSpPr>
          <p:cNvPr id="10" name="TextBox 10"/>
          <p:cNvSpPr txBox="1"/>
          <p:nvPr/>
        </p:nvSpPr>
        <p:spPr>
          <a:xfrm>
            <a:off x="816090" y="6196823"/>
            <a:ext cx="11271884" cy="1819910"/>
          </a:xfrm>
          <a:prstGeom prst="rect">
            <a:avLst/>
          </a:prstGeom>
        </p:spPr>
        <p:txBody>
          <a:bodyPr lIns="0" tIns="0" rIns="0" bIns="0" rtlCol="0" anchor="t">
            <a:spAutoFit/>
          </a:bodyPr>
          <a:lstStyle/>
          <a:p>
            <a:pPr algn="ctr">
              <a:lnSpc>
                <a:spcPts val="3639"/>
              </a:lnSpc>
            </a:pPr>
            <a:r>
              <a:rPr lang="en-US" sz="2599" dirty="0">
                <a:solidFill>
                  <a:srgbClr val="0D1B9B"/>
                </a:solidFill>
                <a:latin typeface="Open Sans Bold"/>
              </a:rPr>
              <a:t>The Alhambra is a monumental palace complex and fortress located in the Spanish city Granada, in the Andalusia region. It is one of the most important works of Islamic architecture in Spain and one of the country's most important tourist attractions.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rostokąt 11">
            <a:extLst>
              <a:ext uri="{FF2B5EF4-FFF2-40B4-BE49-F238E27FC236}">
                <a16:creationId xmlns:a16="http://schemas.microsoft.com/office/drawing/2014/main" id="{1CF22589-ED0B-7270-91E6-1BACA4263679}"/>
              </a:ext>
            </a:extLst>
          </p:cNvPr>
          <p:cNvSpPr/>
          <p:nvPr/>
        </p:nvSpPr>
        <p:spPr>
          <a:xfrm>
            <a:off x="-38100" y="2476500"/>
            <a:ext cx="18326100" cy="7810500"/>
          </a:xfrm>
          <a:prstGeom prst="rect">
            <a:avLst/>
          </a:prstGeom>
          <a:solidFill>
            <a:srgbClr val="2CACE6"/>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pl-PL"/>
          </a:p>
        </p:txBody>
      </p:sp>
      <p:sp>
        <p:nvSpPr>
          <p:cNvPr id="5" name="Freeform 5"/>
          <p:cNvSpPr/>
          <p:nvPr/>
        </p:nvSpPr>
        <p:spPr>
          <a:xfrm>
            <a:off x="12944174" y="159370"/>
            <a:ext cx="4315126" cy="1666294"/>
          </a:xfrm>
          <a:custGeom>
            <a:avLst/>
            <a:gdLst/>
            <a:ahLst/>
            <a:cxnLst/>
            <a:rect l="l" t="t" r="r" b="b"/>
            <a:pathLst>
              <a:path w="4315126" h="1666294">
                <a:moveTo>
                  <a:pt x="0" y="0"/>
                </a:moveTo>
                <a:lnTo>
                  <a:pt x="4315126" y="0"/>
                </a:lnTo>
                <a:lnTo>
                  <a:pt x="4315126" y="1666294"/>
                </a:lnTo>
                <a:lnTo>
                  <a:pt x="0" y="1666294"/>
                </a:lnTo>
                <a:lnTo>
                  <a:pt x="0" y="0"/>
                </a:lnTo>
                <a:close/>
              </a:path>
            </a:pathLst>
          </a:custGeom>
          <a:blipFill>
            <a:blip r:embed="rId2"/>
            <a:stretch>
              <a:fillRect/>
            </a:stretch>
          </a:blipFill>
        </p:spPr>
        <p:txBody>
          <a:bodyPr/>
          <a:lstStyle/>
          <a:p>
            <a:endParaRPr lang="pl-PL"/>
          </a:p>
        </p:txBody>
      </p:sp>
      <p:sp>
        <p:nvSpPr>
          <p:cNvPr id="6" name="Freeform 6"/>
          <p:cNvSpPr/>
          <p:nvPr/>
        </p:nvSpPr>
        <p:spPr>
          <a:xfrm>
            <a:off x="8402098" y="115868"/>
            <a:ext cx="1680059" cy="1825664"/>
          </a:xfrm>
          <a:custGeom>
            <a:avLst/>
            <a:gdLst/>
            <a:ahLst/>
            <a:cxnLst/>
            <a:rect l="l" t="t" r="r" b="b"/>
            <a:pathLst>
              <a:path w="1680059" h="1825664">
                <a:moveTo>
                  <a:pt x="0" y="0"/>
                </a:moveTo>
                <a:lnTo>
                  <a:pt x="1680059" y="0"/>
                </a:lnTo>
                <a:lnTo>
                  <a:pt x="1680059" y="1825664"/>
                </a:lnTo>
                <a:lnTo>
                  <a:pt x="0" y="1825664"/>
                </a:lnTo>
                <a:lnTo>
                  <a:pt x="0" y="0"/>
                </a:lnTo>
                <a:close/>
              </a:path>
            </a:pathLst>
          </a:custGeom>
          <a:blipFill>
            <a:blip r:embed="rId3"/>
            <a:stretch>
              <a:fillRect/>
            </a:stretch>
          </a:blipFill>
        </p:spPr>
        <p:txBody>
          <a:bodyPr/>
          <a:lstStyle/>
          <a:p>
            <a:endParaRPr lang="pl-PL"/>
          </a:p>
        </p:txBody>
      </p:sp>
      <p:sp>
        <p:nvSpPr>
          <p:cNvPr id="7" name="Freeform 7"/>
          <p:cNvSpPr/>
          <p:nvPr/>
        </p:nvSpPr>
        <p:spPr>
          <a:xfrm>
            <a:off x="1028700" y="231736"/>
            <a:ext cx="4069346" cy="1593928"/>
          </a:xfrm>
          <a:custGeom>
            <a:avLst/>
            <a:gdLst/>
            <a:ahLst/>
            <a:cxnLst/>
            <a:rect l="l" t="t" r="r" b="b"/>
            <a:pathLst>
              <a:path w="4069346" h="1593928">
                <a:moveTo>
                  <a:pt x="0" y="0"/>
                </a:moveTo>
                <a:lnTo>
                  <a:pt x="4069346" y="0"/>
                </a:lnTo>
                <a:lnTo>
                  <a:pt x="4069346" y="1593928"/>
                </a:lnTo>
                <a:lnTo>
                  <a:pt x="0" y="1593928"/>
                </a:lnTo>
                <a:lnTo>
                  <a:pt x="0" y="0"/>
                </a:lnTo>
                <a:close/>
              </a:path>
            </a:pathLst>
          </a:custGeom>
          <a:blipFill>
            <a:blip r:embed="rId4"/>
            <a:stretch>
              <a:fillRect/>
            </a:stretch>
          </a:blipFill>
        </p:spPr>
        <p:txBody>
          <a:bodyPr/>
          <a:lstStyle/>
          <a:p>
            <a:endParaRPr lang="pl-PL"/>
          </a:p>
        </p:txBody>
      </p:sp>
      <p:sp>
        <p:nvSpPr>
          <p:cNvPr id="8" name="Freeform 8"/>
          <p:cNvSpPr/>
          <p:nvPr/>
        </p:nvSpPr>
        <p:spPr>
          <a:xfrm>
            <a:off x="12221655" y="3200614"/>
            <a:ext cx="5037645" cy="6716860"/>
          </a:xfrm>
          <a:custGeom>
            <a:avLst/>
            <a:gdLst/>
            <a:ahLst/>
            <a:cxnLst/>
            <a:rect l="l" t="t" r="r" b="b"/>
            <a:pathLst>
              <a:path w="5037645" h="6716860">
                <a:moveTo>
                  <a:pt x="0" y="0"/>
                </a:moveTo>
                <a:lnTo>
                  <a:pt x="5037645" y="0"/>
                </a:lnTo>
                <a:lnTo>
                  <a:pt x="5037645" y="6716860"/>
                </a:lnTo>
                <a:lnTo>
                  <a:pt x="0" y="6716860"/>
                </a:lnTo>
                <a:lnTo>
                  <a:pt x="0" y="0"/>
                </a:lnTo>
                <a:close/>
              </a:path>
            </a:pathLst>
          </a:custGeom>
          <a:blipFill>
            <a:blip r:embed="rId5"/>
            <a:stretch>
              <a:fillRect/>
            </a:stretch>
          </a:blipFill>
        </p:spPr>
        <p:txBody>
          <a:bodyPr/>
          <a:lstStyle/>
          <a:p>
            <a:endParaRPr lang="pl-PL"/>
          </a:p>
        </p:txBody>
      </p:sp>
      <p:sp>
        <p:nvSpPr>
          <p:cNvPr id="9" name="Freeform 9"/>
          <p:cNvSpPr/>
          <p:nvPr/>
        </p:nvSpPr>
        <p:spPr>
          <a:xfrm>
            <a:off x="3084848" y="5477006"/>
            <a:ext cx="5772290" cy="4500383"/>
          </a:xfrm>
          <a:custGeom>
            <a:avLst/>
            <a:gdLst/>
            <a:ahLst/>
            <a:cxnLst/>
            <a:rect l="l" t="t" r="r" b="b"/>
            <a:pathLst>
              <a:path w="7941768" h="5956326">
                <a:moveTo>
                  <a:pt x="0" y="0"/>
                </a:moveTo>
                <a:lnTo>
                  <a:pt x="7941768" y="0"/>
                </a:lnTo>
                <a:lnTo>
                  <a:pt x="7941768" y="5956326"/>
                </a:lnTo>
                <a:lnTo>
                  <a:pt x="0" y="5956326"/>
                </a:lnTo>
                <a:lnTo>
                  <a:pt x="0" y="0"/>
                </a:lnTo>
                <a:close/>
              </a:path>
            </a:pathLst>
          </a:custGeom>
          <a:blipFill>
            <a:blip r:embed="rId6"/>
            <a:stretch>
              <a:fillRect/>
            </a:stretch>
          </a:blipFill>
        </p:spPr>
        <p:txBody>
          <a:bodyPr/>
          <a:lstStyle/>
          <a:p>
            <a:endParaRPr lang="pl-PL"/>
          </a:p>
        </p:txBody>
      </p:sp>
      <p:sp>
        <p:nvSpPr>
          <p:cNvPr id="10" name="TextBox 10"/>
          <p:cNvSpPr txBox="1"/>
          <p:nvPr/>
        </p:nvSpPr>
        <p:spPr>
          <a:xfrm>
            <a:off x="0" y="2620225"/>
            <a:ext cx="11941989" cy="1189749"/>
          </a:xfrm>
          <a:prstGeom prst="rect">
            <a:avLst/>
          </a:prstGeom>
        </p:spPr>
        <p:txBody>
          <a:bodyPr lIns="0" tIns="0" rIns="0" bIns="0" rtlCol="0" anchor="t">
            <a:spAutoFit/>
          </a:bodyPr>
          <a:lstStyle/>
          <a:p>
            <a:pPr algn="ctr">
              <a:lnSpc>
                <a:spcPts val="4760"/>
              </a:lnSpc>
            </a:pPr>
            <a:r>
              <a:rPr lang="en-US" sz="3400" dirty="0" err="1">
                <a:solidFill>
                  <a:srgbClr val="FFFFFF"/>
                </a:solidFill>
                <a:latin typeface="Open Sans Bold"/>
              </a:rPr>
              <a:t>Dzień</a:t>
            </a:r>
            <a:r>
              <a:rPr lang="en-US" sz="3400" dirty="0">
                <a:solidFill>
                  <a:srgbClr val="FFFFFF"/>
                </a:solidFill>
                <a:latin typeface="Open Sans Bold"/>
              </a:rPr>
              <a:t> 2 </a:t>
            </a:r>
            <a:r>
              <a:rPr lang="en-US" sz="3400" dirty="0" err="1">
                <a:solidFill>
                  <a:srgbClr val="FFFFFF"/>
                </a:solidFill>
                <a:latin typeface="Open Sans Bold"/>
              </a:rPr>
              <a:t>Wizyta</a:t>
            </a:r>
            <a:r>
              <a:rPr lang="en-US" sz="3400" dirty="0">
                <a:solidFill>
                  <a:srgbClr val="FFFFFF"/>
                </a:solidFill>
                <a:latin typeface="Open Sans Bold"/>
              </a:rPr>
              <a:t> w</a:t>
            </a:r>
            <a:r>
              <a:rPr lang="pl-PL" sz="3400" dirty="0" err="1">
                <a:solidFill>
                  <a:srgbClr val="FFFFFF"/>
                </a:solidFill>
                <a:latin typeface="Open Sans Bold"/>
              </a:rPr>
              <a:t>okół</a:t>
            </a:r>
            <a:r>
              <a:rPr lang="en-US" sz="3400" dirty="0">
                <a:solidFill>
                  <a:srgbClr val="FFFFFF"/>
                </a:solidFill>
                <a:latin typeface="Open Sans Bold"/>
              </a:rPr>
              <a:t> </a:t>
            </a:r>
            <a:r>
              <a:rPr lang="en-US" sz="3400" dirty="0" err="1">
                <a:solidFill>
                  <a:srgbClr val="FFFFFF"/>
                </a:solidFill>
                <a:latin typeface="Open Sans Bold"/>
              </a:rPr>
              <a:t>szkoły</a:t>
            </a:r>
            <a:r>
              <a:rPr lang="en-US" sz="3400" dirty="0">
                <a:solidFill>
                  <a:srgbClr val="FFFFFF"/>
                </a:solidFill>
                <a:latin typeface="Open Sans Bold"/>
              </a:rPr>
              <a:t> </a:t>
            </a:r>
            <a:r>
              <a:rPr lang="en-US" sz="3400" dirty="0" err="1">
                <a:solidFill>
                  <a:srgbClr val="FFFFFF"/>
                </a:solidFill>
                <a:latin typeface="Open Sans Bold"/>
              </a:rPr>
              <a:t>oraz</a:t>
            </a:r>
            <a:r>
              <a:rPr lang="en-US" sz="3400" dirty="0">
                <a:solidFill>
                  <a:srgbClr val="FFFFFF"/>
                </a:solidFill>
                <a:latin typeface="Open Sans Bold"/>
              </a:rPr>
              <a:t> </a:t>
            </a:r>
            <a:r>
              <a:rPr lang="en-US" sz="3400" dirty="0" err="1">
                <a:solidFill>
                  <a:srgbClr val="FFFFFF"/>
                </a:solidFill>
                <a:latin typeface="Open Sans Bold"/>
              </a:rPr>
              <a:t>lekcje</a:t>
            </a:r>
            <a:r>
              <a:rPr lang="en-US" sz="3400" dirty="0">
                <a:solidFill>
                  <a:srgbClr val="FFFFFF"/>
                </a:solidFill>
                <a:latin typeface="Open Sans Bold"/>
              </a:rPr>
              <a:t> </a:t>
            </a:r>
            <a:r>
              <a:rPr lang="pl-PL" sz="3400" dirty="0">
                <a:solidFill>
                  <a:srgbClr val="FFFFFF"/>
                </a:solidFill>
                <a:latin typeface="Open Sans Bold"/>
              </a:rPr>
              <a:t>h</a:t>
            </a:r>
            <a:r>
              <a:rPr lang="en-US" sz="3400" dirty="0" err="1">
                <a:solidFill>
                  <a:srgbClr val="FFFFFF"/>
                </a:solidFill>
                <a:latin typeface="Open Sans Bold"/>
              </a:rPr>
              <a:t>iszpańskiego</a:t>
            </a:r>
            <a:r>
              <a:rPr lang="pl-PL" sz="3400" dirty="0">
                <a:solidFill>
                  <a:srgbClr val="FFFFFF"/>
                </a:solidFill>
                <a:latin typeface="Open Sans Bold"/>
              </a:rPr>
              <a:t> oraz ekologii</a:t>
            </a:r>
            <a:endParaRPr lang="en-US" sz="3400" dirty="0">
              <a:solidFill>
                <a:srgbClr val="FFFFFF"/>
              </a:solidFill>
              <a:latin typeface="Open Sans Bold"/>
            </a:endParaRPr>
          </a:p>
        </p:txBody>
      </p:sp>
      <p:sp>
        <p:nvSpPr>
          <p:cNvPr id="11" name="TextBox 11"/>
          <p:cNvSpPr txBox="1"/>
          <p:nvPr/>
        </p:nvSpPr>
        <p:spPr>
          <a:xfrm>
            <a:off x="180668" y="3953699"/>
            <a:ext cx="11580651" cy="1189749"/>
          </a:xfrm>
          <a:prstGeom prst="rect">
            <a:avLst/>
          </a:prstGeom>
        </p:spPr>
        <p:txBody>
          <a:bodyPr lIns="0" tIns="0" rIns="0" bIns="0" rtlCol="0" anchor="t">
            <a:spAutoFit/>
          </a:bodyPr>
          <a:lstStyle/>
          <a:p>
            <a:pPr algn="ctr">
              <a:lnSpc>
                <a:spcPts val="4759"/>
              </a:lnSpc>
            </a:pPr>
            <a:r>
              <a:rPr lang="en-US" sz="3399" dirty="0">
                <a:solidFill>
                  <a:srgbClr val="0D1B9B"/>
                </a:solidFill>
                <a:latin typeface="Open Sans Bold"/>
              </a:rPr>
              <a:t>Day 2 </a:t>
            </a:r>
            <a:r>
              <a:rPr lang="pl-PL" sz="3399" dirty="0">
                <a:solidFill>
                  <a:srgbClr val="0D1B9B"/>
                </a:solidFill>
                <a:latin typeface="Open Sans Bold"/>
              </a:rPr>
              <a:t>A v</a:t>
            </a:r>
            <a:r>
              <a:rPr lang="en-US" sz="3399" dirty="0" err="1">
                <a:solidFill>
                  <a:srgbClr val="0D1B9B"/>
                </a:solidFill>
                <a:latin typeface="Open Sans Bold"/>
              </a:rPr>
              <a:t>isit</a:t>
            </a:r>
            <a:r>
              <a:rPr lang="en-US" sz="3399" dirty="0">
                <a:solidFill>
                  <a:srgbClr val="0D1B9B"/>
                </a:solidFill>
                <a:latin typeface="Open Sans Bold"/>
              </a:rPr>
              <a:t> around</a:t>
            </a:r>
            <a:r>
              <a:rPr lang="pl-PL" sz="3399" dirty="0">
                <a:solidFill>
                  <a:srgbClr val="0D1B9B"/>
                </a:solidFill>
                <a:latin typeface="Open Sans Bold"/>
              </a:rPr>
              <a:t> the</a:t>
            </a:r>
            <a:r>
              <a:rPr lang="en-US" sz="3399" dirty="0">
                <a:solidFill>
                  <a:srgbClr val="0D1B9B"/>
                </a:solidFill>
                <a:latin typeface="Open Sans Bold"/>
              </a:rPr>
              <a:t> school and Spanish</a:t>
            </a:r>
            <a:r>
              <a:rPr lang="pl-PL" sz="3399" dirty="0">
                <a:solidFill>
                  <a:srgbClr val="0D1B9B"/>
                </a:solidFill>
                <a:latin typeface="Open Sans Bold"/>
              </a:rPr>
              <a:t> and </a:t>
            </a:r>
            <a:r>
              <a:rPr lang="pl-PL" sz="3399" dirty="0" err="1">
                <a:solidFill>
                  <a:srgbClr val="0D1B9B"/>
                </a:solidFill>
                <a:latin typeface="Open Sans Bold"/>
              </a:rPr>
              <a:t>Ecology</a:t>
            </a:r>
            <a:r>
              <a:rPr lang="en-US" sz="3399" dirty="0">
                <a:solidFill>
                  <a:srgbClr val="0D1B9B"/>
                </a:solidFill>
                <a:latin typeface="Open Sans Bold"/>
              </a:rPr>
              <a:t> class</a:t>
            </a:r>
            <a:r>
              <a:rPr lang="pl-PL" sz="3399" dirty="0">
                <a:solidFill>
                  <a:srgbClr val="0D1B9B"/>
                </a:solidFill>
                <a:latin typeface="Open Sans Bold"/>
              </a:rPr>
              <a:t>es</a:t>
            </a:r>
            <a:endParaRPr lang="en-US" sz="3399" dirty="0">
              <a:solidFill>
                <a:srgbClr val="0D1B9B"/>
              </a:solidFill>
              <a:latin typeface="Open Sans 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744EDB41-E349-3F0C-E225-E6177649B693}"/>
              </a:ext>
            </a:extLst>
          </p:cNvPr>
          <p:cNvSpPr/>
          <p:nvPr/>
        </p:nvSpPr>
        <p:spPr>
          <a:xfrm>
            <a:off x="-38100" y="2476500"/>
            <a:ext cx="18326100" cy="7810500"/>
          </a:xfrm>
          <a:prstGeom prst="rect">
            <a:avLst/>
          </a:prstGeom>
          <a:solidFill>
            <a:srgbClr val="2CACE6"/>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pl-PL"/>
          </a:p>
        </p:txBody>
      </p:sp>
      <p:sp>
        <p:nvSpPr>
          <p:cNvPr id="5" name="Freeform 5"/>
          <p:cNvSpPr/>
          <p:nvPr/>
        </p:nvSpPr>
        <p:spPr>
          <a:xfrm>
            <a:off x="12944174" y="159370"/>
            <a:ext cx="4315126" cy="1666294"/>
          </a:xfrm>
          <a:custGeom>
            <a:avLst/>
            <a:gdLst/>
            <a:ahLst/>
            <a:cxnLst/>
            <a:rect l="l" t="t" r="r" b="b"/>
            <a:pathLst>
              <a:path w="4315126" h="1666294">
                <a:moveTo>
                  <a:pt x="0" y="0"/>
                </a:moveTo>
                <a:lnTo>
                  <a:pt x="4315126" y="0"/>
                </a:lnTo>
                <a:lnTo>
                  <a:pt x="4315126" y="1666294"/>
                </a:lnTo>
                <a:lnTo>
                  <a:pt x="0" y="1666294"/>
                </a:lnTo>
                <a:lnTo>
                  <a:pt x="0" y="0"/>
                </a:lnTo>
                <a:close/>
              </a:path>
            </a:pathLst>
          </a:custGeom>
          <a:blipFill>
            <a:blip r:embed="rId2"/>
            <a:stretch>
              <a:fillRect/>
            </a:stretch>
          </a:blipFill>
        </p:spPr>
        <p:txBody>
          <a:bodyPr/>
          <a:lstStyle/>
          <a:p>
            <a:endParaRPr lang="pl-PL"/>
          </a:p>
        </p:txBody>
      </p:sp>
      <p:sp>
        <p:nvSpPr>
          <p:cNvPr id="6" name="Freeform 6"/>
          <p:cNvSpPr/>
          <p:nvPr/>
        </p:nvSpPr>
        <p:spPr>
          <a:xfrm>
            <a:off x="8402098" y="115868"/>
            <a:ext cx="1680059" cy="1825664"/>
          </a:xfrm>
          <a:custGeom>
            <a:avLst/>
            <a:gdLst/>
            <a:ahLst/>
            <a:cxnLst/>
            <a:rect l="l" t="t" r="r" b="b"/>
            <a:pathLst>
              <a:path w="1680059" h="1825664">
                <a:moveTo>
                  <a:pt x="0" y="0"/>
                </a:moveTo>
                <a:lnTo>
                  <a:pt x="1680059" y="0"/>
                </a:lnTo>
                <a:lnTo>
                  <a:pt x="1680059" y="1825664"/>
                </a:lnTo>
                <a:lnTo>
                  <a:pt x="0" y="1825664"/>
                </a:lnTo>
                <a:lnTo>
                  <a:pt x="0" y="0"/>
                </a:lnTo>
                <a:close/>
              </a:path>
            </a:pathLst>
          </a:custGeom>
          <a:blipFill>
            <a:blip r:embed="rId3"/>
            <a:stretch>
              <a:fillRect/>
            </a:stretch>
          </a:blipFill>
        </p:spPr>
        <p:txBody>
          <a:bodyPr/>
          <a:lstStyle/>
          <a:p>
            <a:endParaRPr lang="pl-PL"/>
          </a:p>
        </p:txBody>
      </p:sp>
      <p:sp>
        <p:nvSpPr>
          <p:cNvPr id="7" name="Freeform 7"/>
          <p:cNvSpPr/>
          <p:nvPr/>
        </p:nvSpPr>
        <p:spPr>
          <a:xfrm>
            <a:off x="1028700" y="231736"/>
            <a:ext cx="4069346" cy="1593928"/>
          </a:xfrm>
          <a:custGeom>
            <a:avLst/>
            <a:gdLst/>
            <a:ahLst/>
            <a:cxnLst/>
            <a:rect l="l" t="t" r="r" b="b"/>
            <a:pathLst>
              <a:path w="4069346" h="1593928">
                <a:moveTo>
                  <a:pt x="0" y="0"/>
                </a:moveTo>
                <a:lnTo>
                  <a:pt x="4069346" y="0"/>
                </a:lnTo>
                <a:lnTo>
                  <a:pt x="4069346" y="1593928"/>
                </a:lnTo>
                <a:lnTo>
                  <a:pt x="0" y="1593928"/>
                </a:lnTo>
                <a:lnTo>
                  <a:pt x="0" y="0"/>
                </a:lnTo>
                <a:close/>
              </a:path>
            </a:pathLst>
          </a:custGeom>
          <a:blipFill>
            <a:blip r:embed="rId4"/>
            <a:stretch>
              <a:fillRect/>
            </a:stretch>
          </a:blipFill>
        </p:spPr>
        <p:txBody>
          <a:bodyPr/>
          <a:lstStyle/>
          <a:p>
            <a:endParaRPr lang="pl-PL"/>
          </a:p>
        </p:txBody>
      </p:sp>
      <p:sp>
        <p:nvSpPr>
          <p:cNvPr id="11" name="Freeform 11"/>
          <p:cNvSpPr/>
          <p:nvPr/>
        </p:nvSpPr>
        <p:spPr>
          <a:xfrm>
            <a:off x="10942927" y="3106546"/>
            <a:ext cx="7067849" cy="6151754"/>
          </a:xfrm>
          <a:custGeom>
            <a:avLst/>
            <a:gdLst/>
            <a:ahLst/>
            <a:cxnLst/>
            <a:rect l="l" t="t" r="r" b="b"/>
            <a:pathLst>
              <a:path w="7067849" h="6151754">
                <a:moveTo>
                  <a:pt x="0" y="0"/>
                </a:moveTo>
                <a:lnTo>
                  <a:pt x="7067848" y="0"/>
                </a:lnTo>
                <a:lnTo>
                  <a:pt x="7067848" y="6151754"/>
                </a:lnTo>
                <a:lnTo>
                  <a:pt x="0" y="6151754"/>
                </a:lnTo>
                <a:lnTo>
                  <a:pt x="0" y="0"/>
                </a:lnTo>
                <a:close/>
              </a:path>
            </a:pathLst>
          </a:custGeom>
          <a:blipFill>
            <a:blip r:embed="rId5"/>
            <a:stretch>
              <a:fillRect l="-20114" r="-34620"/>
            </a:stretch>
          </a:blipFill>
        </p:spPr>
        <p:txBody>
          <a:bodyPr/>
          <a:lstStyle/>
          <a:p>
            <a:endParaRPr lang="pl-PL"/>
          </a:p>
        </p:txBody>
      </p:sp>
      <p:sp>
        <p:nvSpPr>
          <p:cNvPr id="12" name="TextBox 12"/>
          <p:cNvSpPr txBox="1"/>
          <p:nvPr/>
        </p:nvSpPr>
        <p:spPr>
          <a:xfrm>
            <a:off x="757520" y="2605264"/>
            <a:ext cx="9324637" cy="3202287"/>
          </a:xfrm>
          <a:prstGeom prst="rect">
            <a:avLst/>
          </a:prstGeom>
        </p:spPr>
        <p:txBody>
          <a:bodyPr lIns="0" tIns="0" rIns="0" bIns="0" rtlCol="0" anchor="t">
            <a:spAutoFit/>
          </a:bodyPr>
          <a:lstStyle/>
          <a:p>
            <a:pPr algn="ctr">
              <a:lnSpc>
                <a:spcPts val="3640"/>
              </a:lnSpc>
            </a:pPr>
            <a:r>
              <a:rPr lang="en-US" sz="2600" dirty="0">
                <a:solidFill>
                  <a:srgbClr val="FFFFFF"/>
                </a:solidFill>
                <a:latin typeface="Open Sans Bold"/>
              </a:rPr>
              <a:t>Na </a:t>
            </a:r>
            <a:r>
              <a:rPr lang="en-US" sz="2600" dirty="0" err="1">
                <a:solidFill>
                  <a:srgbClr val="FFFFFF"/>
                </a:solidFill>
                <a:latin typeface="Open Sans Bold"/>
              </a:rPr>
              <a:t>naszych</a:t>
            </a:r>
            <a:r>
              <a:rPr lang="en-US" sz="2600" dirty="0">
                <a:solidFill>
                  <a:srgbClr val="FFFFFF"/>
                </a:solidFill>
                <a:latin typeface="Open Sans Bold"/>
              </a:rPr>
              <a:t> </a:t>
            </a:r>
            <a:r>
              <a:rPr lang="en-US" sz="2600" dirty="0" err="1">
                <a:solidFill>
                  <a:srgbClr val="FFFFFF"/>
                </a:solidFill>
                <a:latin typeface="Open Sans Bold"/>
              </a:rPr>
              <a:t>lekcjach</a:t>
            </a:r>
            <a:r>
              <a:rPr lang="en-US" sz="2600" dirty="0">
                <a:solidFill>
                  <a:srgbClr val="FFFFFF"/>
                </a:solidFill>
                <a:latin typeface="Open Sans Bold"/>
              </a:rPr>
              <a:t> </a:t>
            </a:r>
            <a:r>
              <a:rPr lang="en-US" sz="2600" dirty="0" err="1">
                <a:solidFill>
                  <a:srgbClr val="FFFFFF"/>
                </a:solidFill>
                <a:latin typeface="Open Sans Bold"/>
              </a:rPr>
              <a:t>hiszpańskiego</a:t>
            </a:r>
            <a:r>
              <a:rPr lang="en-US" sz="2600" dirty="0">
                <a:solidFill>
                  <a:srgbClr val="FFFFFF"/>
                </a:solidFill>
                <a:latin typeface="Open Sans Bold"/>
              </a:rPr>
              <a:t> </a:t>
            </a:r>
            <a:r>
              <a:rPr lang="en-US" sz="2600" dirty="0" err="1">
                <a:solidFill>
                  <a:srgbClr val="FFFFFF"/>
                </a:solidFill>
                <a:latin typeface="Open Sans Bold"/>
              </a:rPr>
              <a:t>omówiliśmy</a:t>
            </a:r>
            <a:r>
              <a:rPr lang="en-US" sz="2600" dirty="0">
                <a:solidFill>
                  <a:srgbClr val="FFFFFF"/>
                </a:solidFill>
                <a:latin typeface="Open Sans Bold"/>
              </a:rPr>
              <a:t> </a:t>
            </a:r>
            <a:r>
              <a:rPr lang="en-US" sz="2600" dirty="0" err="1">
                <a:solidFill>
                  <a:srgbClr val="FFFFFF"/>
                </a:solidFill>
                <a:latin typeface="Open Sans Bold"/>
              </a:rPr>
              <a:t>podstawowe</a:t>
            </a:r>
            <a:r>
              <a:rPr lang="en-US" sz="2600" dirty="0">
                <a:solidFill>
                  <a:srgbClr val="FFFFFF"/>
                </a:solidFill>
                <a:latin typeface="Open Sans Bold"/>
              </a:rPr>
              <a:t> </a:t>
            </a:r>
            <a:r>
              <a:rPr lang="en-US" sz="2600" dirty="0" err="1">
                <a:solidFill>
                  <a:srgbClr val="FFFFFF"/>
                </a:solidFill>
                <a:latin typeface="Open Sans Bold"/>
              </a:rPr>
              <a:t>zwroty</a:t>
            </a:r>
            <a:r>
              <a:rPr lang="en-US" sz="2600" dirty="0">
                <a:solidFill>
                  <a:srgbClr val="FFFFFF"/>
                </a:solidFill>
                <a:latin typeface="Open Sans Bold"/>
              </a:rPr>
              <a:t>, </a:t>
            </a:r>
            <a:r>
              <a:rPr lang="en-US" sz="2600" dirty="0" err="1">
                <a:solidFill>
                  <a:srgbClr val="FFFFFF"/>
                </a:solidFill>
                <a:latin typeface="Open Sans Bold"/>
              </a:rPr>
              <a:t>które</a:t>
            </a:r>
            <a:r>
              <a:rPr lang="en-US" sz="2600" dirty="0">
                <a:solidFill>
                  <a:srgbClr val="FFFFFF"/>
                </a:solidFill>
                <a:latin typeface="Open Sans Bold"/>
              </a:rPr>
              <a:t> </a:t>
            </a:r>
            <a:r>
              <a:rPr lang="en-US" sz="2600" dirty="0" err="1">
                <a:solidFill>
                  <a:srgbClr val="FFFFFF"/>
                </a:solidFill>
                <a:latin typeface="Open Sans Bold"/>
              </a:rPr>
              <a:t>są</a:t>
            </a:r>
            <a:r>
              <a:rPr lang="en-US" sz="2600" dirty="0">
                <a:solidFill>
                  <a:srgbClr val="FFFFFF"/>
                </a:solidFill>
                <a:latin typeface="Open Sans Bold"/>
              </a:rPr>
              <a:t> </a:t>
            </a:r>
            <a:r>
              <a:rPr lang="en-US" sz="2600" dirty="0" err="1">
                <a:solidFill>
                  <a:srgbClr val="FFFFFF"/>
                </a:solidFill>
                <a:latin typeface="Open Sans Bold"/>
              </a:rPr>
              <a:t>niezbędne</a:t>
            </a:r>
            <a:r>
              <a:rPr lang="en-US" sz="2600" dirty="0">
                <a:solidFill>
                  <a:srgbClr val="FFFFFF"/>
                </a:solidFill>
                <a:latin typeface="Open Sans Bold"/>
              </a:rPr>
              <a:t> w </a:t>
            </a:r>
            <a:r>
              <a:rPr lang="en-US" sz="2600" dirty="0" err="1">
                <a:solidFill>
                  <a:srgbClr val="FFFFFF"/>
                </a:solidFill>
                <a:latin typeface="Open Sans Bold"/>
              </a:rPr>
              <a:t>codziennej</a:t>
            </a:r>
            <a:r>
              <a:rPr lang="en-US" sz="2600" dirty="0">
                <a:solidFill>
                  <a:srgbClr val="FFFFFF"/>
                </a:solidFill>
                <a:latin typeface="Open Sans Bold"/>
              </a:rPr>
              <a:t> </a:t>
            </a:r>
            <a:r>
              <a:rPr lang="en-US" sz="2600" dirty="0" err="1">
                <a:solidFill>
                  <a:srgbClr val="FFFFFF"/>
                </a:solidFill>
                <a:latin typeface="Open Sans Bold"/>
              </a:rPr>
              <a:t>komunikacji</a:t>
            </a:r>
            <a:r>
              <a:rPr lang="en-US" sz="2600" dirty="0">
                <a:solidFill>
                  <a:srgbClr val="FFFFFF"/>
                </a:solidFill>
                <a:latin typeface="Open Sans Bold"/>
              </a:rPr>
              <a:t>. W </a:t>
            </a:r>
            <a:r>
              <a:rPr lang="en-US" sz="2600" dirty="0" err="1">
                <a:solidFill>
                  <a:srgbClr val="FFFFFF"/>
                </a:solidFill>
                <a:latin typeface="Open Sans Bold"/>
              </a:rPr>
              <a:t>trakcie</a:t>
            </a:r>
            <a:r>
              <a:rPr lang="en-US" sz="2600" dirty="0">
                <a:solidFill>
                  <a:srgbClr val="FFFFFF"/>
                </a:solidFill>
                <a:latin typeface="Open Sans Bold"/>
              </a:rPr>
              <a:t> </a:t>
            </a:r>
            <a:r>
              <a:rPr lang="en-US" sz="2600" dirty="0" err="1">
                <a:solidFill>
                  <a:srgbClr val="FFFFFF"/>
                </a:solidFill>
                <a:latin typeface="Open Sans Bold"/>
              </a:rPr>
              <a:t>tych</a:t>
            </a:r>
            <a:r>
              <a:rPr lang="en-US" sz="2600" dirty="0">
                <a:solidFill>
                  <a:srgbClr val="FFFFFF"/>
                </a:solidFill>
                <a:latin typeface="Open Sans Bold"/>
              </a:rPr>
              <a:t> </a:t>
            </a:r>
            <a:r>
              <a:rPr lang="en-US" sz="2600" dirty="0" err="1">
                <a:solidFill>
                  <a:srgbClr val="FFFFFF"/>
                </a:solidFill>
                <a:latin typeface="Open Sans Bold"/>
              </a:rPr>
              <a:t>zajęć</a:t>
            </a:r>
            <a:r>
              <a:rPr lang="en-US" sz="2600" dirty="0">
                <a:solidFill>
                  <a:srgbClr val="FFFFFF"/>
                </a:solidFill>
                <a:latin typeface="Open Sans Bold"/>
              </a:rPr>
              <a:t> </a:t>
            </a:r>
            <a:r>
              <a:rPr lang="en-US" sz="2600" dirty="0" err="1">
                <a:solidFill>
                  <a:srgbClr val="FFFFFF"/>
                </a:solidFill>
                <a:latin typeface="Open Sans Bold"/>
              </a:rPr>
              <a:t>zdobyliśmy</a:t>
            </a:r>
            <a:r>
              <a:rPr lang="en-US" sz="2600" dirty="0">
                <a:solidFill>
                  <a:srgbClr val="FFFFFF"/>
                </a:solidFill>
                <a:latin typeface="Open Sans Bold"/>
              </a:rPr>
              <a:t> </a:t>
            </a:r>
            <a:r>
              <a:rPr lang="en-US" sz="2600" dirty="0" err="1">
                <a:solidFill>
                  <a:srgbClr val="FFFFFF"/>
                </a:solidFill>
                <a:latin typeface="Open Sans Bold"/>
              </a:rPr>
              <a:t>wiedzę</a:t>
            </a:r>
            <a:r>
              <a:rPr lang="en-US" sz="2600" dirty="0">
                <a:solidFill>
                  <a:srgbClr val="FFFFFF"/>
                </a:solidFill>
                <a:latin typeface="Open Sans Bold"/>
              </a:rPr>
              <a:t> </a:t>
            </a:r>
            <a:r>
              <a:rPr lang="en-US" sz="2600" dirty="0" err="1">
                <a:solidFill>
                  <a:srgbClr val="FFFFFF"/>
                </a:solidFill>
                <a:latin typeface="Open Sans Bold"/>
              </a:rPr>
              <a:t>na</a:t>
            </a:r>
            <a:r>
              <a:rPr lang="en-US" sz="2600" dirty="0">
                <a:solidFill>
                  <a:srgbClr val="FFFFFF"/>
                </a:solidFill>
                <a:latin typeface="Open Sans Bold"/>
              </a:rPr>
              <a:t> </a:t>
            </a:r>
            <a:r>
              <a:rPr lang="en-US" sz="2600" dirty="0" err="1">
                <a:solidFill>
                  <a:srgbClr val="FFFFFF"/>
                </a:solidFill>
                <a:latin typeface="Open Sans Bold"/>
              </a:rPr>
              <a:t>temat</a:t>
            </a:r>
            <a:r>
              <a:rPr lang="en-US" sz="2600" dirty="0">
                <a:solidFill>
                  <a:srgbClr val="FFFFFF"/>
                </a:solidFill>
                <a:latin typeface="Open Sans Bold"/>
              </a:rPr>
              <a:t> </a:t>
            </a:r>
            <a:r>
              <a:rPr lang="en-US" sz="2600" dirty="0" err="1">
                <a:solidFill>
                  <a:srgbClr val="FFFFFF"/>
                </a:solidFill>
                <a:latin typeface="Open Sans Bold"/>
              </a:rPr>
              <a:t>podstawowych</a:t>
            </a:r>
            <a:r>
              <a:rPr lang="en-US" sz="2600" dirty="0">
                <a:solidFill>
                  <a:srgbClr val="FFFFFF"/>
                </a:solidFill>
                <a:latin typeface="Open Sans Bold"/>
              </a:rPr>
              <a:t> form </a:t>
            </a:r>
            <a:r>
              <a:rPr lang="en-US" sz="2600" dirty="0" err="1">
                <a:solidFill>
                  <a:srgbClr val="FFFFFF"/>
                </a:solidFill>
                <a:latin typeface="Open Sans Bold"/>
              </a:rPr>
              <a:t>grzecznościowych</a:t>
            </a:r>
            <a:r>
              <a:rPr lang="en-US" sz="2600" dirty="0">
                <a:solidFill>
                  <a:srgbClr val="FFFFFF"/>
                </a:solidFill>
                <a:latin typeface="Open Sans Bold"/>
              </a:rPr>
              <a:t> </a:t>
            </a:r>
            <a:r>
              <a:rPr lang="en-US" sz="2600" dirty="0" err="1">
                <a:solidFill>
                  <a:srgbClr val="FFFFFF"/>
                </a:solidFill>
                <a:latin typeface="Open Sans Bold"/>
              </a:rPr>
              <a:t>oraz</a:t>
            </a:r>
            <a:r>
              <a:rPr lang="en-US" sz="2600" dirty="0">
                <a:solidFill>
                  <a:srgbClr val="FFFFFF"/>
                </a:solidFill>
                <a:latin typeface="Open Sans Bold"/>
              </a:rPr>
              <a:t> </a:t>
            </a:r>
            <a:r>
              <a:rPr lang="en-US" sz="2600" dirty="0" err="1">
                <a:solidFill>
                  <a:srgbClr val="FFFFFF"/>
                </a:solidFill>
                <a:latin typeface="Open Sans Bold"/>
              </a:rPr>
              <a:t>sposobów</a:t>
            </a:r>
            <a:r>
              <a:rPr lang="en-US" sz="2600" dirty="0">
                <a:solidFill>
                  <a:srgbClr val="FFFFFF"/>
                </a:solidFill>
                <a:latin typeface="Open Sans Bold"/>
              </a:rPr>
              <a:t> </a:t>
            </a:r>
            <a:r>
              <a:rPr lang="pl-PL" sz="2600" dirty="0">
                <a:solidFill>
                  <a:srgbClr val="FFFFFF"/>
                </a:solidFill>
                <a:latin typeface="Open Sans Bold"/>
              </a:rPr>
              <a:t>witania</a:t>
            </a:r>
            <a:r>
              <a:rPr lang="en-US" sz="2600" dirty="0">
                <a:solidFill>
                  <a:srgbClr val="FFFFFF"/>
                </a:solidFill>
                <a:latin typeface="Open Sans Bold"/>
              </a:rPr>
              <a:t> </a:t>
            </a:r>
            <a:r>
              <a:rPr lang="en-US" sz="2600" dirty="0" err="1">
                <a:solidFill>
                  <a:srgbClr val="FFFFFF"/>
                </a:solidFill>
                <a:latin typeface="Open Sans Bold"/>
              </a:rPr>
              <a:t>i</a:t>
            </a:r>
            <a:r>
              <a:rPr lang="en-US" sz="2600" dirty="0">
                <a:solidFill>
                  <a:srgbClr val="FFFFFF"/>
                </a:solidFill>
                <a:latin typeface="Open Sans Bold"/>
              </a:rPr>
              <a:t> </a:t>
            </a:r>
            <a:r>
              <a:rPr lang="pl-PL" sz="2600" dirty="0">
                <a:solidFill>
                  <a:srgbClr val="FFFFFF"/>
                </a:solidFill>
                <a:latin typeface="Open Sans Bold"/>
              </a:rPr>
              <a:t>dziękowania</a:t>
            </a:r>
            <a:r>
              <a:rPr lang="en-US" sz="2600" dirty="0">
                <a:solidFill>
                  <a:srgbClr val="FFFFFF"/>
                </a:solidFill>
                <a:latin typeface="Open Sans Bold"/>
              </a:rPr>
              <a:t> w </a:t>
            </a:r>
            <a:r>
              <a:rPr lang="en-US" sz="2600" dirty="0" err="1">
                <a:solidFill>
                  <a:srgbClr val="FFFFFF"/>
                </a:solidFill>
                <a:latin typeface="Open Sans Bold"/>
              </a:rPr>
              <a:t>języku</a:t>
            </a:r>
            <a:r>
              <a:rPr lang="en-US" sz="2600" dirty="0">
                <a:solidFill>
                  <a:srgbClr val="FFFFFF"/>
                </a:solidFill>
                <a:latin typeface="Open Sans Bold"/>
              </a:rPr>
              <a:t> </a:t>
            </a:r>
            <a:r>
              <a:rPr lang="en-US" sz="2600" dirty="0" err="1">
                <a:solidFill>
                  <a:srgbClr val="FFFFFF"/>
                </a:solidFill>
                <a:latin typeface="Open Sans Bold"/>
              </a:rPr>
              <a:t>hiszpańskim</a:t>
            </a:r>
            <a:r>
              <a:rPr lang="en-US" sz="2600" dirty="0">
                <a:solidFill>
                  <a:srgbClr val="FFFFFF"/>
                </a:solidFill>
                <a:latin typeface="Open Sans Bold"/>
              </a:rPr>
              <a:t>. Jest to </a:t>
            </a:r>
            <a:r>
              <a:rPr lang="en-US" sz="2600" dirty="0" err="1">
                <a:solidFill>
                  <a:srgbClr val="FFFFFF"/>
                </a:solidFill>
                <a:latin typeface="Open Sans Bold"/>
              </a:rPr>
              <a:t>ważna</a:t>
            </a:r>
            <a:r>
              <a:rPr lang="en-US" sz="2600" dirty="0">
                <a:solidFill>
                  <a:srgbClr val="FFFFFF"/>
                </a:solidFill>
                <a:latin typeface="Open Sans Bold"/>
              </a:rPr>
              <a:t> </a:t>
            </a:r>
            <a:r>
              <a:rPr lang="en-US" sz="2600" dirty="0" err="1">
                <a:solidFill>
                  <a:srgbClr val="FFFFFF"/>
                </a:solidFill>
                <a:latin typeface="Open Sans Bold"/>
              </a:rPr>
              <a:t>umiejętność</a:t>
            </a:r>
            <a:r>
              <a:rPr lang="en-US" sz="2600" dirty="0">
                <a:solidFill>
                  <a:srgbClr val="FFFFFF"/>
                </a:solidFill>
                <a:latin typeface="Open Sans Bold"/>
              </a:rPr>
              <a:t>, </a:t>
            </a:r>
            <a:r>
              <a:rPr lang="en-US" sz="2600" dirty="0" err="1">
                <a:solidFill>
                  <a:srgbClr val="FFFFFF"/>
                </a:solidFill>
                <a:latin typeface="Open Sans Bold"/>
              </a:rPr>
              <a:t>która</a:t>
            </a:r>
            <a:r>
              <a:rPr lang="en-US" sz="2600" dirty="0">
                <a:solidFill>
                  <a:srgbClr val="FFFFFF"/>
                </a:solidFill>
                <a:latin typeface="Open Sans Bold"/>
              </a:rPr>
              <a:t> </a:t>
            </a:r>
            <a:r>
              <a:rPr lang="en-US" sz="2600" dirty="0" err="1">
                <a:solidFill>
                  <a:srgbClr val="FFFFFF"/>
                </a:solidFill>
                <a:latin typeface="Open Sans Bold"/>
              </a:rPr>
              <a:t>pozwala</a:t>
            </a:r>
            <a:r>
              <a:rPr lang="en-US" sz="2600" dirty="0">
                <a:solidFill>
                  <a:srgbClr val="FFFFFF"/>
                </a:solidFill>
                <a:latin typeface="Open Sans Bold"/>
              </a:rPr>
              <a:t> </a:t>
            </a:r>
            <a:r>
              <a:rPr lang="en-US" sz="2600" dirty="0" err="1">
                <a:solidFill>
                  <a:srgbClr val="FFFFFF"/>
                </a:solidFill>
                <a:latin typeface="Open Sans Bold"/>
              </a:rPr>
              <a:t>na</a:t>
            </a:r>
            <a:r>
              <a:rPr lang="en-US" sz="2600" dirty="0">
                <a:solidFill>
                  <a:srgbClr val="FFFFFF"/>
                </a:solidFill>
                <a:latin typeface="Open Sans Bold"/>
              </a:rPr>
              <a:t> </a:t>
            </a:r>
            <a:r>
              <a:rPr lang="en-US" sz="2600" dirty="0" err="1">
                <a:solidFill>
                  <a:srgbClr val="FFFFFF"/>
                </a:solidFill>
                <a:latin typeface="Open Sans Bold"/>
              </a:rPr>
              <a:t>bardziej</a:t>
            </a:r>
            <a:r>
              <a:rPr lang="en-US" sz="2600" dirty="0">
                <a:solidFill>
                  <a:srgbClr val="FFFFFF"/>
                </a:solidFill>
                <a:latin typeface="Open Sans Bold"/>
              </a:rPr>
              <a:t> </a:t>
            </a:r>
            <a:r>
              <a:rPr lang="en-US" sz="2600" dirty="0" err="1">
                <a:solidFill>
                  <a:srgbClr val="FFFFFF"/>
                </a:solidFill>
                <a:latin typeface="Open Sans Bold"/>
              </a:rPr>
              <a:t>efektywną</a:t>
            </a:r>
            <a:r>
              <a:rPr lang="en-US" sz="2600" dirty="0">
                <a:solidFill>
                  <a:srgbClr val="FFFFFF"/>
                </a:solidFill>
                <a:latin typeface="Open Sans Bold"/>
              </a:rPr>
              <a:t> </a:t>
            </a:r>
            <a:r>
              <a:rPr lang="en-US" sz="2600" dirty="0" err="1">
                <a:solidFill>
                  <a:srgbClr val="FFFFFF"/>
                </a:solidFill>
                <a:latin typeface="Open Sans Bold"/>
              </a:rPr>
              <a:t>i</a:t>
            </a:r>
            <a:r>
              <a:rPr lang="en-US" sz="2600" dirty="0">
                <a:solidFill>
                  <a:srgbClr val="FFFFFF"/>
                </a:solidFill>
                <a:latin typeface="Open Sans Bold"/>
              </a:rPr>
              <a:t> </a:t>
            </a:r>
            <a:r>
              <a:rPr lang="en-US" sz="2600" dirty="0" err="1">
                <a:solidFill>
                  <a:srgbClr val="FFFFFF"/>
                </a:solidFill>
                <a:latin typeface="Open Sans Bold"/>
              </a:rPr>
              <a:t>uprzejmą</a:t>
            </a:r>
            <a:r>
              <a:rPr lang="en-US" sz="2600" dirty="0">
                <a:solidFill>
                  <a:srgbClr val="FFFFFF"/>
                </a:solidFill>
                <a:latin typeface="Open Sans Bold"/>
              </a:rPr>
              <a:t> </a:t>
            </a:r>
            <a:r>
              <a:rPr lang="en-US" sz="2600" dirty="0" err="1">
                <a:solidFill>
                  <a:srgbClr val="FFFFFF"/>
                </a:solidFill>
                <a:latin typeface="Open Sans Bold"/>
              </a:rPr>
              <a:t>komunikację</a:t>
            </a:r>
            <a:r>
              <a:rPr lang="en-US" sz="2600" dirty="0">
                <a:solidFill>
                  <a:srgbClr val="FFFFFF"/>
                </a:solidFill>
                <a:latin typeface="Open Sans Bold"/>
              </a:rPr>
              <a:t> </a:t>
            </a:r>
            <a:r>
              <a:rPr lang="pl-PL" sz="2600" dirty="0">
                <a:solidFill>
                  <a:srgbClr val="FFFFFF"/>
                </a:solidFill>
                <a:latin typeface="Open Sans Bold"/>
              </a:rPr>
              <a:t>za granicą</a:t>
            </a:r>
            <a:r>
              <a:rPr lang="en-US" sz="2600" dirty="0">
                <a:solidFill>
                  <a:srgbClr val="FFFFFF"/>
                </a:solidFill>
                <a:latin typeface="Open Sans Bold"/>
              </a:rPr>
              <a:t>.</a:t>
            </a:r>
          </a:p>
        </p:txBody>
      </p:sp>
      <p:sp>
        <p:nvSpPr>
          <p:cNvPr id="13" name="TextBox 13"/>
          <p:cNvSpPr txBox="1"/>
          <p:nvPr/>
        </p:nvSpPr>
        <p:spPr>
          <a:xfrm>
            <a:off x="757520" y="6447350"/>
            <a:ext cx="9324637" cy="2740622"/>
          </a:xfrm>
          <a:prstGeom prst="rect">
            <a:avLst/>
          </a:prstGeom>
        </p:spPr>
        <p:txBody>
          <a:bodyPr lIns="0" tIns="0" rIns="0" bIns="0" rtlCol="0" anchor="t">
            <a:spAutoFit/>
          </a:bodyPr>
          <a:lstStyle/>
          <a:p>
            <a:pPr algn="ctr">
              <a:lnSpc>
                <a:spcPts val="3639"/>
              </a:lnSpc>
            </a:pPr>
            <a:r>
              <a:rPr lang="pl-PL" sz="2599" dirty="0" err="1">
                <a:solidFill>
                  <a:srgbClr val="0D1B9B"/>
                </a:solidFill>
                <a:latin typeface="Open Sans Bold"/>
              </a:rPr>
              <a:t>During</a:t>
            </a:r>
            <a:r>
              <a:rPr lang="en-US" sz="2599" dirty="0">
                <a:solidFill>
                  <a:srgbClr val="0D1B9B"/>
                </a:solidFill>
                <a:latin typeface="Open Sans Bold"/>
              </a:rPr>
              <a:t> our Spanish lessons, we discussed basic phrases that are essential in everyday communication. </a:t>
            </a:r>
            <a:r>
              <a:rPr lang="pl-PL" sz="2599" dirty="0">
                <a:solidFill>
                  <a:srgbClr val="0D1B9B"/>
                </a:solidFill>
                <a:latin typeface="Open Sans Bold"/>
              </a:rPr>
              <a:t>W</a:t>
            </a:r>
            <a:r>
              <a:rPr lang="en-US" sz="2599" dirty="0">
                <a:solidFill>
                  <a:srgbClr val="0D1B9B"/>
                </a:solidFill>
                <a:latin typeface="Open Sans Bold"/>
              </a:rPr>
              <a:t>e gained knowledge about basic forms of politeness and ways of greeting and thanking in Spanish. This is an important skill that allows you to communicate more effectively and politely </a:t>
            </a:r>
            <a:r>
              <a:rPr lang="pl-PL" sz="2599" dirty="0" err="1">
                <a:solidFill>
                  <a:srgbClr val="0D1B9B"/>
                </a:solidFill>
                <a:latin typeface="Open Sans Bold"/>
              </a:rPr>
              <a:t>abroad</a:t>
            </a:r>
            <a:r>
              <a:rPr lang="en-US" sz="2599" dirty="0">
                <a:solidFill>
                  <a:srgbClr val="0D1B9B"/>
                </a:solidFill>
                <a:latin typeface="Open Sans Bold"/>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744EDB41-E349-3F0C-E225-E6177649B693}"/>
              </a:ext>
            </a:extLst>
          </p:cNvPr>
          <p:cNvSpPr/>
          <p:nvPr/>
        </p:nvSpPr>
        <p:spPr>
          <a:xfrm>
            <a:off x="-38100" y="2476500"/>
            <a:ext cx="18326100" cy="7810500"/>
          </a:xfrm>
          <a:prstGeom prst="rect">
            <a:avLst/>
          </a:prstGeom>
          <a:solidFill>
            <a:srgbClr val="2CACE6"/>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pl-PL"/>
          </a:p>
        </p:txBody>
      </p:sp>
      <p:sp>
        <p:nvSpPr>
          <p:cNvPr id="5" name="Freeform 5"/>
          <p:cNvSpPr/>
          <p:nvPr/>
        </p:nvSpPr>
        <p:spPr>
          <a:xfrm>
            <a:off x="12944174" y="159370"/>
            <a:ext cx="4315126" cy="1666294"/>
          </a:xfrm>
          <a:custGeom>
            <a:avLst/>
            <a:gdLst/>
            <a:ahLst/>
            <a:cxnLst/>
            <a:rect l="l" t="t" r="r" b="b"/>
            <a:pathLst>
              <a:path w="4315126" h="1666294">
                <a:moveTo>
                  <a:pt x="0" y="0"/>
                </a:moveTo>
                <a:lnTo>
                  <a:pt x="4315126" y="0"/>
                </a:lnTo>
                <a:lnTo>
                  <a:pt x="4315126" y="1666294"/>
                </a:lnTo>
                <a:lnTo>
                  <a:pt x="0" y="1666294"/>
                </a:lnTo>
                <a:lnTo>
                  <a:pt x="0" y="0"/>
                </a:lnTo>
                <a:close/>
              </a:path>
            </a:pathLst>
          </a:custGeom>
          <a:blipFill>
            <a:blip r:embed="rId2"/>
            <a:stretch>
              <a:fillRect/>
            </a:stretch>
          </a:blipFill>
        </p:spPr>
        <p:txBody>
          <a:bodyPr/>
          <a:lstStyle/>
          <a:p>
            <a:endParaRPr lang="pl-PL"/>
          </a:p>
        </p:txBody>
      </p:sp>
      <p:sp>
        <p:nvSpPr>
          <p:cNvPr id="6" name="Freeform 6"/>
          <p:cNvSpPr/>
          <p:nvPr/>
        </p:nvSpPr>
        <p:spPr>
          <a:xfrm>
            <a:off x="8402098" y="115868"/>
            <a:ext cx="1680059" cy="1825664"/>
          </a:xfrm>
          <a:custGeom>
            <a:avLst/>
            <a:gdLst/>
            <a:ahLst/>
            <a:cxnLst/>
            <a:rect l="l" t="t" r="r" b="b"/>
            <a:pathLst>
              <a:path w="1680059" h="1825664">
                <a:moveTo>
                  <a:pt x="0" y="0"/>
                </a:moveTo>
                <a:lnTo>
                  <a:pt x="1680059" y="0"/>
                </a:lnTo>
                <a:lnTo>
                  <a:pt x="1680059" y="1825664"/>
                </a:lnTo>
                <a:lnTo>
                  <a:pt x="0" y="1825664"/>
                </a:lnTo>
                <a:lnTo>
                  <a:pt x="0" y="0"/>
                </a:lnTo>
                <a:close/>
              </a:path>
            </a:pathLst>
          </a:custGeom>
          <a:blipFill>
            <a:blip r:embed="rId3"/>
            <a:stretch>
              <a:fillRect/>
            </a:stretch>
          </a:blipFill>
        </p:spPr>
        <p:txBody>
          <a:bodyPr/>
          <a:lstStyle/>
          <a:p>
            <a:endParaRPr lang="pl-PL"/>
          </a:p>
        </p:txBody>
      </p:sp>
      <p:sp>
        <p:nvSpPr>
          <p:cNvPr id="7" name="Freeform 7"/>
          <p:cNvSpPr/>
          <p:nvPr/>
        </p:nvSpPr>
        <p:spPr>
          <a:xfrm>
            <a:off x="1028700" y="231736"/>
            <a:ext cx="4069346" cy="1593928"/>
          </a:xfrm>
          <a:custGeom>
            <a:avLst/>
            <a:gdLst/>
            <a:ahLst/>
            <a:cxnLst/>
            <a:rect l="l" t="t" r="r" b="b"/>
            <a:pathLst>
              <a:path w="4069346" h="1593928">
                <a:moveTo>
                  <a:pt x="0" y="0"/>
                </a:moveTo>
                <a:lnTo>
                  <a:pt x="4069346" y="0"/>
                </a:lnTo>
                <a:lnTo>
                  <a:pt x="4069346" y="1593928"/>
                </a:lnTo>
                <a:lnTo>
                  <a:pt x="0" y="1593928"/>
                </a:lnTo>
                <a:lnTo>
                  <a:pt x="0" y="0"/>
                </a:lnTo>
                <a:close/>
              </a:path>
            </a:pathLst>
          </a:custGeom>
          <a:blipFill>
            <a:blip r:embed="rId4"/>
            <a:stretch>
              <a:fillRect/>
            </a:stretch>
          </a:blipFill>
        </p:spPr>
        <p:txBody>
          <a:bodyPr/>
          <a:lstStyle/>
          <a:p>
            <a:endParaRPr lang="pl-PL"/>
          </a:p>
        </p:txBody>
      </p:sp>
      <p:sp>
        <p:nvSpPr>
          <p:cNvPr id="12" name="TextBox 12"/>
          <p:cNvSpPr txBox="1"/>
          <p:nvPr/>
        </p:nvSpPr>
        <p:spPr>
          <a:xfrm>
            <a:off x="757520" y="2605264"/>
            <a:ext cx="9324637" cy="3202287"/>
          </a:xfrm>
          <a:prstGeom prst="rect">
            <a:avLst/>
          </a:prstGeom>
        </p:spPr>
        <p:txBody>
          <a:bodyPr lIns="0" tIns="0" rIns="0" bIns="0" rtlCol="0" anchor="t">
            <a:spAutoFit/>
          </a:bodyPr>
          <a:lstStyle/>
          <a:p>
            <a:pPr algn="ctr">
              <a:lnSpc>
                <a:spcPts val="3640"/>
              </a:lnSpc>
            </a:pPr>
            <a:r>
              <a:rPr lang="pl-PL" sz="2600" dirty="0">
                <a:solidFill>
                  <a:srgbClr val="FFFFFF"/>
                </a:solidFill>
                <a:latin typeface="Open Sans Bold"/>
              </a:rPr>
              <a:t>Podczas lekcji ekologii skupiliśmy się na współczesnych problemach środowiskowych, takich jak zmiany klimatu, zanieczyszczenie powietrza, wody i gleby, nadmierna eksploatacja zasobów naturalnych oraz utrata bioróżnorodności. Omówiliśmy wpływ działalności człowieka na środowisko i konieczność przejścia na bardziej zrównoważone praktyki. </a:t>
            </a:r>
            <a:endParaRPr lang="en-US" sz="2600" dirty="0">
              <a:solidFill>
                <a:srgbClr val="FFFFFF"/>
              </a:solidFill>
              <a:latin typeface="Open Sans Bold"/>
            </a:endParaRPr>
          </a:p>
        </p:txBody>
      </p:sp>
      <p:sp>
        <p:nvSpPr>
          <p:cNvPr id="13" name="TextBox 13"/>
          <p:cNvSpPr txBox="1"/>
          <p:nvPr/>
        </p:nvSpPr>
        <p:spPr>
          <a:xfrm>
            <a:off x="757520" y="6447350"/>
            <a:ext cx="9324637" cy="2740622"/>
          </a:xfrm>
          <a:prstGeom prst="rect">
            <a:avLst/>
          </a:prstGeom>
        </p:spPr>
        <p:txBody>
          <a:bodyPr lIns="0" tIns="0" rIns="0" bIns="0" rtlCol="0" anchor="t">
            <a:spAutoFit/>
          </a:bodyPr>
          <a:lstStyle/>
          <a:p>
            <a:pPr algn="ctr">
              <a:lnSpc>
                <a:spcPts val="3639"/>
              </a:lnSpc>
            </a:pPr>
            <a:r>
              <a:rPr lang="en-US" sz="2599" dirty="0">
                <a:solidFill>
                  <a:srgbClr val="0D1B9B"/>
                </a:solidFill>
                <a:latin typeface="Open Sans Bold"/>
              </a:rPr>
              <a:t>During ecology lessons, we focused on contemporary environmental problems, such as climate change, air, water and soil pollution, overexploitation of natural resources and loss of biodiversity. We discussed the impact of human activity on the environment and the need to move to more sustainable practices.</a:t>
            </a:r>
          </a:p>
        </p:txBody>
      </p:sp>
      <p:pic>
        <p:nvPicPr>
          <p:cNvPr id="3" name="Obraz 2">
            <a:extLst>
              <a:ext uri="{FF2B5EF4-FFF2-40B4-BE49-F238E27FC236}">
                <a16:creationId xmlns:a16="http://schemas.microsoft.com/office/drawing/2014/main" id="{FCF63DE3-AB62-F2E6-1C52-A06B236C04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35240" y="3559971"/>
            <a:ext cx="7699677" cy="5774758"/>
          </a:xfrm>
          <a:prstGeom prst="rect">
            <a:avLst/>
          </a:prstGeom>
        </p:spPr>
      </p:pic>
    </p:spTree>
    <p:extLst>
      <p:ext uri="{BB962C8B-B14F-4D97-AF65-F5344CB8AC3E}">
        <p14:creationId xmlns:p14="http://schemas.microsoft.com/office/powerpoint/2010/main" val="360503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rostokąt 14">
            <a:extLst>
              <a:ext uri="{FF2B5EF4-FFF2-40B4-BE49-F238E27FC236}">
                <a16:creationId xmlns:a16="http://schemas.microsoft.com/office/drawing/2014/main" id="{3C6C4734-EF5B-F8B1-1BA6-75C7E436962E}"/>
              </a:ext>
            </a:extLst>
          </p:cNvPr>
          <p:cNvSpPr/>
          <p:nvPr/>
        </p:nvSpPr>
        <p:spPr>
          <a:xfrm>
            <a:off x="-38100" y="2476500"/>
            <a:ext cx="18326100" cy="7810500"/>
          </a:xfrm>
          <a:prstGeom prst="rect">
            <a:avLst/>
          </a:prstGeom>
          <a:solidFill>
            <a:srgbClr val="2CACE6"/>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pl-PL"/>
          </a:p>
        </p:txBody>
      </p:sp>
      <p:sp>
        <p:nvSpPr>
          <p:cNvPr id="5" name="Freeform 5"/>
          <p:cNvSpPr/>
          <p:nvPr/>
        </p:nvSpPr>
        <p:spPr>
          <a:xfrm>
            <a:off x="12944174" y="159370"/>
            <a:ext cx="4315126" cy="1666294"/>
          </a:xfrm>
          <a:custGeom>
            <a:avLst/>
            <a:gdLst/>
            <a:ahLst/>
            <a:cxnLst/>
            <a:rect l="l" t="t" r="r" b="b"/>
            <a:pathLst>
              <a:path w="4315126" h="1666294">
                <a:moveTo>
                  <a:pt x="0" y="0"/>
                </a:moveTo>
                <a:lnTo>
                  <a:pt x="4315126" y="0"/>
                </a:lnTo>
                <a:lnTo>
                  <a:pt x="4315126" y="1666294"/>
                </a:lnTo>
                <a:lnTo>
                  <a:pt x="0" y="1666294"/>
                </a:lnTo>
                <a:lnTo>
                  <a:pt x="0" y="0"/>
                </a:lnTo>
                <a:close/>
              </a:path>
            </a:pathLst>
          </a:custGeom>
          <a:blipFill>
            <a:blip r:embed="rId2"/>
            <a:stretch>
              <a:fillRect/>
            </a:stretch>
          </a:blipFill>
        </p:spPr>
        <p:txBody>
          <a:bodyPr/>
          <a:lstStyle/>
          <a:p>
            <a:endParaRPr lang="pl-PL"/>
          </a:p>
        </p:txBody>
      </p:sp>
      <p:sp>
        <p:nvSpPr>
          <p:cNvPr id="6" name="Freeform 6"/>
          <p:cNvSpPr/>
          <p:nvPr/>
        </p:nvSpPr>
        <p:spPr>
          <a:xfrm>
            <a:off x="8402098" y="115868"/>
            <a:ext cx="1680059" cy="1825664"/>
          </a:xfrm>
          <a:custGeom>
            <a:avLst/>
            <a:gdLst/>
            <a:ahLst/>
            <a:cxnLst/>
            <a:rect l="l" t="t" r="r" b="b"/>
            <a:pathLst>
              <a:path w="1680059" h="1825664">
                <a:moveTo>
                  <a:pt x="0" y="0"/>
                </a:moveTo>
                <a:lnTo>
                  <a:pt x="1680059" y="0"/>
                </a:lnTo>
                <a:lnTo>
                  <a:pt x="1680059" y="1825664"/>
                </a:lnTo>
                <a:lnTo>
                  <a:pt x="0" y="1825664"/>
                </a:lnTo>
                <a:lnTo>
                  <a:pt x="0" y="0"/>
                </a:lnTo>
                <a:close/>
              </a:path>
            </a:pathLst>
          </a:custGeom>
          <a:blipFill>
            <a:blip r:embed="rId3"/>
            <a:stretch>
              <a:fillRect/>
            </a:stretch>
          </a:blipFill>
        </p:spPr>
        <p:txBody>
          <a:bodyPr/>
          <a:lstStyle/>
          <a:p>
            <a:endParaRPr lang="pl-PL"/>
          </a:p>
        </p:txBody>
      </p:sp>
      <p:sp>
        <p:nvSpPr>
          <p:cNvPr id="7" name="Freeform 7"/>
          <p:cNvSpPr/>
          <p:nvPr/>
        </p:nvSpPr>
        <p:spPr>
          <a:xfrm>
            <a:off x="1028700" y="231736"/>
            <a:ext cx="4069346" cy="1593928"/>
          </a:xfrm>
          <a:custGeom>
            <a:avLst/>
            <a:gdLst/>
            <a:ahLst/>
            <a:cxnLst/>
            <a:rect l="l" t="t" r="r" b="b"/>
            <a:pathLst>
              <a:path w="4069346" h="1593928">
                <a:moveTo>
                  <a:pt x="0" y="0"/>
                </a:moveTo>
                <a:lnTo>
                  <a:pt x="4069346" y="0"/>
                </a:lnTo>
                <a:lnTo>
                  <a:pt x="4069346" y="1593928"/>
                </a:lnTo>
                <a:lnTo>
                  <a:pt x="0" y="1593928"/>
                </a:lnTo>
                <a:lnTo>
                  <a:pt x="0" y="0"/>
                </a:lnTo>
                <a:close/>
              </a:path>
            </a:pathLst>
          </a:custGeom>
          <a:blipFill>
            <a:blip r:embed="rId4"/>
            <a:stretch>
              <a:fillRect/>
            </a:stretch>
          </a:blipFill>
        </p:spPr>
        <p:txBody>
          <a:bodyPr/>
          <a:lstStyle/>
          <a:p>
            <a:endParaRPr lang="pl-PL"/>
          </a:p>
        </p:txBody>
      </p:sp>
      <p:sp>
        <p:nvSpPr>
          <p:cNvPr id="11" name="Freeform 11"/>
          <p:cNvSpPr/>
          <p:nvPr/>
        </p:nvSpPr>
        <p:spPr>
          <a:xfrm>
            <a:off x="12340209" y="2574033"/>
            <a:ext cx="4919091" cy="7359879"/>
          </a:xfrm>
          <a:custGeom>
            <a:avLst/>
            <a:gdLst/>
            <a:ahLst/>
            <a:cxnLst/>
            <a:rect l="l" t="t" r="r" b="b"/>
            <a:pathLst>
              <a:path w="4919091" h="7359879">
                <a:moveTo>
                  <a:pt x="0" y="0"/>
                </a:moveTo>
                <a:lnTo>
                  <a:pt x="4919091" y="0"/>
                </a:lnTo>
                <a:lnTo>
                  <a:pt x="4919091" y="7359880"/>
                </a:lnTo>
                <a:lnTo>
                  <a:pt x="0" y="7359880"/>
                </a:lnTo>
                <a:lnTo>
                  <a:pt x="0" y="0"/>
                </a:lnTo>
                <a:close/>
              </a:path>
            </a:pathLst>
          </a:custGeom>
          <a:blipFill>
            <a:blip r:embed="rId5"/>
            <a:stretch>
              <a:fillRect t="-9410" b="-9410"/>
            </a:stretch>
          </a:blipFill>
        </p:spPr>
        <p:txBody>
          <a:bodyPr/>
          <a:lstStyle/>
          <a:p>
            <a:endParaRPr lang="pl-PL"/>
          </a:p>
        </p:txBody>
      </p:sp>
      <p:sp>
        <p:nvSpPr>
          <p:cNvPr id="12" name="Freeform 12"/>
          <p:cNvSpPr/>
          <p:nvPr/>
        </p:nvSpPr>
        <p:spPr>
          <a:xfrm>
            <a:off x="2373006" y="3866729"/>
            <a:ext cx="4550388" cy="6067183"/>
          </a:xfrm>
          <a:custGeom>
            <a:avLst/>
            <a:gdLst/>
            <a:ahLst/>
            <a:cxnLst/>
            <a:rect l="l" t="t" r="r" b="b"/>
            <a:pathLst>
              <a:path w="4550388" h="6067183">
                <a:moveTo>
                  <a:pt x="0" y="0"/>
                </a:moveTo>
                <a:lnTo>
                  <a:pt x="4550388" y="0"/>
                </a:lnTo>
                <a:lnTo>
                  <a:pt x="4550388" y="6067184"/>
                </a:lnTo>
                <a:lnTo>
                  <a:pt x="0" y="6067184"/>
                </a:lnTo>
                <a:lnTo>
                  <a:pt x="0" y="0"/>
                </a:lnTo>
                <a:close/>
              </a:path>
            </a:pathLst>
          </a:custGeom>
          <a:blipFill>
            <a:blip r:embed="rId6"/>
            <a:stretch>
              <a:fillRect/>
            </a:stretch>
          </a:blipFill>
        </p:spPr>
        <p:txBody>
          <a:bodyPr/>
          <a:lstStyle/>
          <a:p>
            <a:endParaRPr lang="pl-PL"/>
          </a:p>
        </p:txBody>
      </p:sp>
      <p:sp>
        <p:nvSpPr>
          <p:cNvPr id="13" name="TextBox 13"/>
          <p:cNvSpPr txBox="1"/>
          <p:nvPr/>
        </p:nvSpPr>
        <p:spPr>
          <a:xfrm>
            <a:off x="152400" y="2772625"/>
            <a:ext cx="9089727" cy="580389"/>
          </a:xfrm>
          <a:prstGeom prst="rect">
            <a:avLst/>
          </a:prstGeom>
        </p:spPr>
        <p:txBody>
          <a:bodyPr lIns="0" tIns="0" rIns="0" bIns="0" rtlCol="0" anchor="t">
            <a:spAutoFit/>
          </a:bodyPr>
          <a:lstStyle/>
          <a:p>
            <a:pPr algn="ctr">
              <a:lnSpc>
                <a:spcPts val="4760"/>
              </a:lnSpc>
            </a:pPr>
            <a:r>
              <a:rPr lang="en-US" sz="3400">
                <a:solidFill>
                  <a:srgbClr val="FFFFFF"/>
                </a:solidFill>
                <a:latin typeface="Open Sans Bold"/>
              </a:rPr>
              <a:t>Dzień 3 Caminito del Rey</a:t>
            </a:r>
          </a:p>
        </p:txBody>
      </p:sp>
      <p:sp>
        <p:nvSpPr>
          <p:cNvPr id="14" name="TextBox 14"/>
          <p:cNvSpPr txBox="1"/>
          <p:nvPr/>
        </p:nvSpPr>
        <p:spPr>
          <a:xfrm>
            <a:off x="152400" y="3286339"/>
            <a:ext cx="8991600" cy="580390"/>
          </a:xfrm>
          <a:prstGeom prst="rect">
            <a:avLst/>
          </a:prstGeom>
        </p:spPr>
        <p:txBody>
          <a:bodyPr lIns="0" tIns="0" rIns="0" bIns="0" rtlCol="0" anchor="t">
            <a:spAutoFit/>
          </a:bodyPr>
          <a:lstStyle/>
          <a:p>
            <a:pPr algn="ctr">
              <a:lnSpc>
                <a:spcPts val="4759"/>
              </a:lnSpc>
            </a:pPr>
            <a:r>
              <a:rPr lang="en-US" sz="3399">
                <a:solidFill>
                  <a:srgbClr val="0D1B9B"/>
                </a:solidFill>
                <a:latin typeface="Open Sans Bold"/>
              </a:rPr>
              <a:t>Day 3 Caminito del Rey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TotalTime>
  <Words>998</Words>
  <Application>Microsoft Office PowerPoint</Application>
  <PresentationFormat>Niestandardowy</PresentationFormat>
  <Paragraphs>46</Paragraphs>
  <Slides>20</Slides>
  <Notes>1</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20</vt:i4>
      </vt:variant>
    </vt:vector>
  </HeadingPairs>
  <TitlesOfParts>
    <vt:vector size="25" baseType="lpstr">
      <vt:lpstr>Open Sans Bold</vt:lpstr>
      <vt:lpstr>Arial</vt:lpstr>
      <vt:lpstr>Calibri</vt:lpstr>
      <vt:lpstr>Open Sans</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Wycieczka erasmus</dc:title>
  <cp:lastModifiedBy>Jakub abcd</cp:lastModifiedBy>
  <cp:revision>9</cp:revision>
  <dcterms:created xsi:type="dcterms:W3CDTF">2006-08-16T00:00:00Z</dcterms:created>
  <dcterms:modified xsi:type="dcterms:W3CDTF">2023-10-24T16:45:52Z</dcterms:modified>
  <dc:identifier>DAFxcArC1TQ</dc:identifier>
</cp:coreProperties>
</file>